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53"/>
  </p:handoutMasterIdLst>
  <p:sldIdLst>
    <p:sldId id="15000205" r:id="rId3"/>
    <p:sldId id="15000210" r:id="rId4"/>
    <p:sldId id="1033" r:id="rId5"/>
    <p:sldId id="15000229" r:id="rId6"/>
    <p:sldId id="15000230" r:id="rId8"/>
    <p:sldId id="15000236" r:id="rId9"/>
    <p:sldId id="15000237" r:id="rId10"/>
    <p:sldId id="15000231" r:id="rId11"/>
    <p:sldId id="15000218" r:id="rId12"/>
    <p:sldId id="15000219" r:id="rId13"/>
    <p:sldId id="15000220" r:id="rId14"/>
    <p:sldId id="15000221" r:id="rId15"/>
    <p:sldId id="15000222" r:id="rId16"/>
    <p:sldId id="15000238" r:id="rId17"/>
    <p:sldId id="15000271" r:id="rId18"/>
    <p:sldId id="15000256" r:id="rId19"/>
    <p:sldId id="15000242" r:id="rId20"/>
    <p:sldId id="15000243" r:id="rId21"/>
    <p:sldId id="15000244" r:id="rId22"/>
    <p:sldId id="15000245" r:id="rId23"/>
    <p:sldId id="15000272" r:id="rId24"/>
    <p:sldId id="15000246" r:id="rId25"/>
    <p:sldId id="15000257" r:id="rId26"/>
    <p:sldId id="15000247" r:id="rId27"/>
    <p:sldId id="15000248" r:id="rId28"/>
    <p:sldId id="15000249" r:id="rId29"/>
    <p:sldId id="15000250" r:id="rId30"/>
    <p:sldId id="15000273" r:id="rId31"/>
    <p:sldId id="15000251" r:id="rId32"/>
    <p:sldId id="15000252" r:id="rId33"/>
    <p:sldId id="15000253" r:id="rId34"/>
    <p:sldId id="15000254" r:id="rId35"/>
    <p:sldId id="15000255" r:id="rId36"/>
    <p:sldId id="15000258" r:id="rId37"/>
    <p:sldId id="15000259" r:id="rId38"/>
    <p:sldId id="15000260" r:id="rId39"/>
    <p:sldId id="15000261" r:id="rId40"/>
    <p:sldId id="15000262" r:id="rId41"/>
    <p:sldId id="15000263" r:id="rId42"/>
    <p:sldId id="15000264" r:id="rId43"/>
    <p:sldId id="15000265" r:id="rId44"/>
    <p:sldId id="15000266" r:id="rId45"/>
    <p:sldId id="15000267" r:id="rId46"/>
    <p:sldId id="15000268" r:id="rId47"/>
    <p:sldId id="15000270" r:id="rId48"/>
    <p:sldId id="15000269" r:id="rId49"/>
    <p:sldId id="15000274" r:id="rId50"/>
    <p:sldId id="15000233" r:id="rId51"/>
    <p:sldId id="15000234" r:id="rId52"/>
  </p:sldIdLst>
  <p:sldSz cx="12192000" cy="6858000"/>
  <p:notesSz cx="6858000" cy="9144000"/>
  <p:custDataLst>
    <p:tags r:id="rId57"/>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15000205"/>
            <p14:sldId id="15000210"/>
          </p14:sldIdLst>
        </p14:section>
        <p14:section name="01 Executive Summary" id="{40C38458-3B6B-447C-8E2F-CA87C9771756}">
          <p14:sldIdLst>
            <p14:sldId id="1033"/>
            <p14:sldId id="15000229"/>
            <p14:sldId id="15000230"/>
            <p14:sldId id="15000236"/>
            <p14:sldId id="15000237"/>
            <p14:sldId id="15000231"/>
            <p14:sldId id="15000218"/>
            <p14:sldId id="15000219"/>
            <p14:sldId id="15000220"/>
            <p14:sldId id="15000221"/>
            <p14:sldId id="15000222"/>
            <p14:sldId id="15000238"/>
            <p14:sldId id="15000271"/>
            <p14:sldId id="15000256"/>
            <p14:sldId id="15000242"/>
            <p14:sldId id="15000243"/>
            <p14:sldId id="15000244"/>
            <p14:sldId id="15000245"/>
            <p14:sldId id="15000272"/>
            <p14:sldId id="15000246"/>
            <p14:sldId id="15000257"/>
            <p14:sldId id="15000247"/>
            <p14:sldId id="15000248"/>
            <p14:sldId id="15000249"/>
            <p14:sldId id="15000250"/>
            <p14:sldId id="15000273"/>
            <p14:sldId id="15000251"/>
            <p14:sldId id="15000252"/>
            <p14:sldId id="15000253"/>
            <p14:sldId id="15000254"/>
            <p14:sldId id="15000255"/>
            <p14:sldId id="15000258"/>
            <p14:sldId id="15000259"/>
            <p14:sldId id="15000260"/>
            <p14:sldId id="15000261"/>
            <p14:sldId id="15000262"/>
            <p14:sldId id="15000263"/>
            <p14:sldId id="15000264"/>
            <p14:sldId id="15000265"/>
            <p14:sldId id="15000266"/>
            <p14:sldId id="15000267"/>
            <p14:sldId id="15000268"/>
            <p14:sldId id="15000270"/>
            <p14:sldId id="15000269"/>
            <p14:sldId id="15000274"/>
            <p14:sldId id="15000233"/>
            <p14:sldId id="15000234"/>
          </p14:sldIdLst>
        </p14:section>
        <p14:section name="02 Introduction" id="{DD3E096C-4BB7-468B-A8F9-D8CE7C111367}">
          <p14:sldIdLst/>
        </p14:section>
        <p14:section name="03 Methodology" id="{C297DFD6-C800-4BD1-8587-0C3AA048A953}">
          <p14:sldIdLst/>
        </p14:section>
        <p14:section name="04 Results" id="{7EB43C17-7B95-40CC-B07E-ACE53397B75A}">
          <p14:sldIdLst/>
        </p14:section>
        <p14:section name="05 Conclusions" id="{5CF66A29-A6D5-466D-843F-754F7392E497}">
          <p14:sldIdLst/>
        </p14:section>
        <p14:section name="06 Appendix" id="{F3055773-E776-427D-86F7-B157A60B85D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110" d="100"/>
          <a:sy n="110" d="100"/>
        </p:scale>
        <p:origin x="114" y="121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7" Type="http://schemas.openxmlformats.org/officeDocument/2006/relationships/tags" Target="tags/tag15.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fld>
            <a:endParaRPr lang="pt-PT" sz="90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fld>
            <a:endParaRPr lang="pt-PT" sz="90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hyperlink" Target="https://twitter.com/CapgeminiInvent" TargetMode="External"/><Relationship Id="rId7" Type="http://schemas.openxmlformats.org/officeDocument/2006/relationships/image" Target="../media/image4.png"/><Relationship Id="rId6" Type="http://schemas.openxmlformats.org/officeDocument/2006/relationships/hyperlink" Target="http://www.slideshare.net/capgemini" TargetMode="External"/><Relationship Id="rId5" Type="http://schemas.openxmlformats.org/officeDocument/2006/relationships/image" Target="../media/image3.png"/><Relationship Id="rId4" Type="http://schemas.openxmlformats.org/officeDocument/2006/relationships/hyperlink" Target="http://www.linkedin.com/company/capgemini-invent" TargetMode="External"/><Relationship Id="rId3" Type="http://schemas.openxmlformats.org/officeDocument/2006/relationships/image" Target="../media/image2.png"/><Relationship Id="rId2" Type="http://schemas.openxmlformats.org/officeDocument/2006/relationships/image" Target="../media/image1.png"/><Relationship Id="rId13" Type="http://schemas.openxmlformats.org/officeDocument/2006/relationships/image" Target="../media/image7.png"/><Relationship Id="rId12" Type="http://schemas.openxmlformats.org/officeDocument/2006/relationships/hyperlink" Target="https://de-de.facebook.com/CapgeminiInventDACH/" TargetMode="External"/><Relationship Id="rId11" Type="http://schemas.openxmlformats.org/officeDocument/2006/relationships/image" Target="../media/image6.png"/><Relationship Id="rId10" Type="http://schemas.openxmlformats.org/officeDocument/2006/relationships/hyperlink" Target="http://www.youtube.com/capgeminimedi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hyperlink" Target="https://twitter.com/CapgeminiInvent" TargetMode="External"/><Relationship Id="rId7" Type="http://schemas.openxmlformats.org/officeDocument/2006/relationships/image" Target="../media/image4.png"/><Relationship Id="rId6" Type="http://schemas.openxmlformats.org/officeDocument/2006/relationships/hyperlink" Target="http://www.slideshare.net/capgemini" TargetMode="External"/><Relationship Id="rId5" Type="http://schemas.openxmlformats.org/officeDocument/2006/relationships/image" Target="../media/image3.png"/><Relationship Id="rId4" Type="http://schemas.openxmlformats.org/officeDocument/2006/relationships/hyperlink" Target="http://www.linkedin.com/company/capgemini-invent" TargetMode="External"/><Relationship Id="rId3" Type="http://schemas.openxmlformats.org/officeDocument/2006/relationships/image" Target="../media/image2.png"/><Relationship Id="rId2" Type="http://schemas.openxmlformats.org/officeDocument/2006/relationships/image" Target="../media/image1.png"/><Relationship Id="rId13" Type="http://schemas.openxmlformats.org/officeDocument/2006/relationships/image" Target="../media/image7.png"/><Relationship Id="rId12" Type="http://schemas.openxmlformats.org/officeDocument/2006/relationships/hyperlink" Target="https://de-de.facebook.com/CapgeminiInventDACH/" TargetMode="External"/><Relationship Id="rId11" Type="http://schemas.openxmlformats.org/officeDocument/2006/relationships/image" Target="../media/image6.png"/><Relationship Id="rId10" Type="http://schemas.openxmlformats.org/officeDocument/2006/relationships/hyperlink" Target="http://www.youtube.com/capgeminimedi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Title Slide 1">
    <p:bg>
      <p:bgPr>
        <a:solidFill>
          <a:schemeClr val="accent4"/>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endParaRPr lang="de-DE"/>
          </a:p>
        </p:txBody>
      </p:sp>
      <p:sp>
        <p:nvSpPr>
          <p:cNvPr id="4" name="Text Placeholder 7"/>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endParaRPr lang="en-US"/>
          </a:p>
        </p:txBody>
      </p:sp>
      <p:sp>
        <p:nvSpPr>
          <p:cNvPr id="3" name="Text Placeholder 7"/>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Text Placeholder 7"/>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endParaRPr lang="en-US"/>
          </a:p>
        </p:txBody>
      </p:sp>
      <p:sp>
        <p:nvSpPr>
          <p:cNvPr id="9" name="Text Placeholder 7"/>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2" name="Text Placeholder 7"/>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endParaRPr lang="en-US"/>
          </a:p>
        </p:txBody>
      </p:sp>
      <p:sp>
        <p:nvSpPr>
          <p:cNvPr id="11" name="Text Placeholder 7"/>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de-DE"/>
          </a:p>
        </p:txBody>
      </p:sp>
      <p:sp>
        <p:nvSpPr>
          <p:cNvPr id="13" name="Rectangle 12"/>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endParaRPr lang="en-US"/>
          </a:p>
        </p:txBody>
      </p:sp>
      <p:sp>
        <p:nvSpPr>
          <p:cNvPr id="22" name="Text Placeholder 7"/>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4" name="Rectangle 13"/>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endParaRPr lang="en-US"/>
          </a:p>
        </p:txBody>
      </p:sp>
      <p:sp>
        <p:nvSpPr>
          <p:cNvPr id="23" name="Text Placeholder 7"/>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5" name="Rectangle 14"/>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endParaRPr lang="en-US"/>
          </a:p>
        </p:txBody>
      </p:sp>
      <p:sp>
        <p:nvSpPr>
          <p:cNvPr id="24" name="Text Placeholder 7"/>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de-DE"/>
          </a:p>
        </p:txBody>
      </p:sp>
      <p:sp>
        <p:nvSpPr>
          <p:cNvPr id="9" name="Espace réservé du texte 8"/>
          <p:cNvSpPr>
            <a:spLocks noGrp="1"/>
          </p:cNvSpPr>
          <p:nvPr>
            <p:ph type="body" sz="quarter" idx="10"/>
          </p:nvPr>
        </p:nvSpPr>
        <p:spPr>
          <a:xfrm>
            <a:off x="404812" y="1447800"/>
            <a:ext cx="11406188" cy="49516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endParaRPr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Full picture white Pik">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panose="020B0604020202020204"/>
              </a:rPr>
              <a:t>This presentation contains information that may be privileged or confidential and is the property of the Capgemini Group.</a:t>
            </a:r>
            <a:endParaRPr lang="en-US" sz="700" noProof="0" dirty="0">
              <a:solidFill>
                <a:schemeClr val="bg1"/>
              </a:solidFill>
              <a:latin typeface="Ubuntu" panose="020B0504030602030204" pitchFamily="34" charset="0"/>
              <a:cs typeface="Arial" panose="020B0604020202020204"/>
            </a:endParaRPr>
          </a:p>
          <a:p>
            <a:pPr>
              <a:spcAft>
                <a:spcPts val="600"/>
              </a:spcAft>
            </a:pPr>
            <a:r>
              <a:rPr lang="en-US" sz="700" noProof="0" dirty="0">
                <a:solidFill>
                  <a:schemeClr val="bg1"/>
                </a:solidFill>
                <a:latin typeface="Ubuntu" panose="020B0504030602030204" pitchFamily="34" charset="0"/>
                <a:cs typeface="Arial" panose="020B0604020202020204"/>
              </a:rPr>
              <a:t>Copyright © 2022 Capgemini. All rights reserved.</a:t>
            </a:r>
            <a:endParaRPr lang="en-US" sz="700" noProof="0" dirty="0">
              <a:solidFill>
                <a:schemeClr val="bg1"/>
              </a:solidFill>
              <a:latin typeface="Ubuntu" panose="020B0504030602030204" pitchFamily="34" charset="0"/>
              <a:cs typeface="Arial" panose="020B0604020202020204"/>
            </a:endParaRPr>
          </a:p>
        </p:txBody>
      </p:sp>
      <p:pic>
        <p:nvPicPr>
          <p:cNvPr id="28" name="Imag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p:cNvGrpSpPr/>
          <p:nvPr userDrawn="1"/>
        </p:nvGrpSpPr>
        <p:grpSpPr>
          <a:xfrm>
            <a:off x="425840" y="4968013"/>
            <a:ext cx="1866702" cy="333195"/>
            <a:chOff x="426720" y="4976083"/>
            <a:chExt cx="1866702" cy="333195"/>
          </a:xfrm>
        </p:grpSpPr>
        <p:pic>
          <p:nvPicPr>
            <p:cNvPr id="18" name="Picture 2">
              <a:hlinkClick r:id="rId4"/>
            </p:cNvPr>
            <p:cNvPicPr>
              <a:picLocks noChangeAspect="1" noChangeArrowheads="1"/>
            </p:cNvPicPr>
            <p:nvPr userDrawn="1"/>
          </p:nvPicPr>
          <p:blipFill>
            <a:blip r:embed="rId5" cstate="screen"/>
            <a:srcRect/>
            <a:stretch>
              <a:fillRect/>
            </a:stretch>
          </p:blipFill>
          <p:spPr bwMode="auto">
            <a:xfrm>
              <a:off x="810097" y="4976083"/>
              <a:ext cx="333195" cy="333195"/>
            </a:xfrm>
            <a:prstGeom prst="rect">
              <a:avLst/>
            </a:prstGeom>
            <a:noFill/>
          </p:spPr>
        </p:pic>
        <p:pic>
          <p:nvPicPr>
            <p:cNvPr id="19" name="Picture 4">
              <a:hlinkClick r:id="rId6"/>
            </p:cNvPr>
            <p:cNvPicPr>
              <a:picLocks noChangeAspect="1" noChangeArrowheads="1"/>
            </p:cNvPicPr>
            <p:nvPr userDrawn="1"/>
          </p:nvPicPr>
          <p:blipFill>
            <a:blip r:embed="rId7" cstate="screen"/>
            <a:srcRect/>
            <a:stretch>
              <a:fillRect/>
            </a:stretch>
          </p:blipFill>
          <p:spPr bwMode="auto">
            <a:xfrm>
              <a:off x="1193474" y="4976083"/>
              <a:ext cx="333195" cy="333195"/>
            </a:xfrm>
            <a:prstGeom prst="rect">
              <a:avLst/>
            </a:prstGeom>
            <a:noFill/>
          </p:spPr>
        </p:pic>
        <p:pic>
          <p:nvPicPr>
            <p:cNvPr id="20" name="Picture 5">
              <a:hlinkClick r:id="rId8"/>
            </p:cNvPr>
            <p:cNvPicPr>
              <a:picLocks noChangeAspect="1" noChangeArrowheads="1"/>
            </p:cNvPicPr>
            <p:nvPr userDrawn="1"/>
          </p:nvPicPr>
          <p:blipFill>
            <a:blip r:embed="rId9" cstate="screen"/>
            <a:srcRect/>
            <a:stretch>
              <a:fillRect/>
            </a:stretch>
          </p:blipFill>
          <p:spPr bwMode="auto">
            <a:xfrm>
              <a:off x="1576851" y="4976083"/>
              <a:ext cx="333195" cy="333195"/>
            </a:xfrm>
            <a:prstGeom prst="rect">
              <a:avLst/>
            </a:prstGeom>
            <a:noFill/>
          </p:spPr>
        </p:pic>
        <p:pic>
          <p:nvPicPr>
            <p:cNvPr id="21" name="Picture 6">
              <a:hlinkClick r:id="rId10"/>
            </p:cNvPr>
            <p:cNvPicPr>
              <a:picLocks noChangeAspect="1" noChangeArrowheads="1"/>
            </p:cNvPicPr>
            <p:nvPr userDrawn="1"/>
          </p:nvPicPr>
          <p:blipFill>
            <a:blip r:embed="rId11" cstate="screen"/>
            <a:srcRect/>
            <a:stretch>
              <a:fillRect/>
            </a:stretch>
          </p:blipFill>
          <p:spPr bwMode="auto">
            <a:xfrm>
              <a:off x="1960227" y="4976083"/>
              <a:ext cx="333195" cy="333195"/>
            </a:xfrm>
            <a:prstGeom prst="rect">
              <a:avLst/>
            </a:prstGeom>
            <a:noFill/>
          </p:spPr>
        </p:pic>
        <p:pic>
          <p:nvPicPr>
            <p:cNvPr id="32" name="Picture 7">
              <a:hlinkClick r:id="rId12"/>
            </p:cNvPr>
            <p:cNvPicPr>
              <a:picLocks noChangeAspect="1" noChangeArrowheads="1"/>
            </p:cNvPicPr>
            <p:nvPr userDrawn="1"/>
          </p:nvPicPr>
          <p:blipFill>
            <a:blip r:embed="rId13" cstate="screen"/>
            <a:srcRect/>
            <a:stretch>
              <a:fillRect/>
            </a:stretch>
          </p:blipFill>
          <p:spPr bwMode="auto">
            <a:xfrm>
              <a:off x="426720" y="4976083"/>
              <a:ext cx="333195" cy="333195"/>
            </a:xfrm>
            <a:prstGeom prst="rect">
              <a:avLst/>
            </a:prstGeom>
            <a:noFill/>
          </p:spPr>
        </p:pic>
      </p:grpSp>
      <p:sp>
        <p:nvSpPr>
          <p:cNvPr id="14" name="Rectangle 13"/>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endParaRPr lang="en-US" sz="900" kern="1200" dirty="0">
              <a:solidFill>
                <a:schemeClr val="lt1"/>
              </a:solidFill>
              <a:effectLst/>
              <a:latin typeface="+mn-lt"/>
              <a:ea typeface="+mn-ea"/>
              <a:cs typeface="+mn-cs"/>
            </a:endParaRP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endParaRPr lang="en-US" sz="900" kern="1200" dirty="0">
              <a:solidFill>
                <a:schemeClr val="lt1"/>
              </a:solidFill>
              <a:effectLst/>
              <a:latin typeface="+mn-lt"/>
              <a:ea typeface="+mn-ea"/>
              <a:cs typeface="+mn-cs"/>
            </a:endParaRPr>
          </a:p>
        </p:txBody>
      </p:sp>
      <p:sp>
        <p:nvSpPr>
          <p:cNvPr id="15" name="Rectangle 14"/>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endParaRPr lang="en-US" sz="1400" dirty="0">
              <a:solidFill>
                <a:schemeClr val="bg1"/>
              </a:solidFill>
              <a:latin typeface="Ubuntu" panose="020B0504030602030204" pitchFamily="34" charset="0"/>
            </a:endParaRPr>
          </a:p>
        </p:txBody>
      </p:sp>
      <p:sp>
        <p:nvSpPr>
          <p:cNvPr id="16" name="Rectangle 15"/>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endParaRPr lang="en-US" sz="1050" dirty="0">
              <a:solidFill>
                <a:schemeClr val="accent2"/>
              </a:solidFill>
              <a:latin typeface="Ubuntu" panose="020B0504030602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endParaRPr lang="de-DE"/>
          </a:p>
        </p:txBody>
      </p:sp>
      <p:sp>
        <p:nvSpPr>
          <p:cNvPr id="2" name="Title"/>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showMasterSp="0">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panose="020B0604020202020204"/>
              </a:rPr>
              <a:t>This presentation contains information that may be privileged or confidential and is the property of the Capgemini Group.</a:t>
            </a:r>
            <a:endParaRPr lang="en-US" sz="700" noProof="0" dirty="0">
              <a:solidFill>
                <a:schemeClr val="bg1"/>
              </a:solidFill>
              <a:latin typeface="Ubuntu" panose="020B0504030602030204" pitchFamily="34" charset="0"/>
              <a:cs typeface="Arial" panose="020B0604020202020204"/>
            </a:endParaRPr>
          </a:p>
          <a:p>
            <a:pPr lvl="0">
              <a:spcAft>
                <a:spcPts val="600"/>
              </a:spcAft>
            </a:pPr>
            <a:r>
              <a:rPr lang="en-US" sz="700" noProof="0" dirty="0">
                <a:solidFill>
                  <a:schemeClr val="bg1"/>
                </a:solidFill>
                <a:latin typeface="Ubuntu" panose="020B0504030602030204" pitchFamily="34" charset="0"/>
                <a:cs typeface="Arial" panose="020B0604020202020204"/>
              </a:rPr>
              <a:t>Copyright © 2022 Capgemini. All rights reserved.</a:t>
            </a:r>
            <a:endParaRPr lang="en-US" sz="700" noProof="0" dirty="0">
              <a:solidFill>
                <a:schemeClr val="bg1"/>
              </a:solidFill>
              <a:latin typeface="Ubuntu" panose="020B0504030602030204" pitchFamily="34" charset="0"/>
              <a:cs typeface="Arial" panose="020B0604020202020204"/>
            </a:endParaRPr>
          </a:p>
        </p:txBody>
      </p:sp>
      <p:pic>
        <p:nvPicPr>
          <p:cNvPr id="26"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p:cNvGrpSpPr/>
          <p:nvPr userDrawn="1"/>
        </p:nvGrpSpPr>
        <p:grpSpPr>
          <a:xfrm>
            <a:off x="464334" y="5214282"/>
            <a:ext cx="1866702" cy="333195"/>
            <a:chOff x="426720" y="4976083"/>
            <a:chExt cx="1866702" cy="333195"/>
          </a:xfrm>
        </p:grpSpPr>
        <p:pic>
          <p:nvPicPr>
            <p:cNvPr id="30" name="Picture 2">
              <a:hlinkClick r:id="rId4"/>
            </p:cNvPr>
            <p:cNvPicPr>
              <a:picLocks noChangeAspect="1" noChangeArrowheads="1"/>
            </p:cNvPicPr>
            <p:nvPr userDrawn="1"/>
          </p:nvPicPr>
          <p:blipFill>
            <a:blip r:embed="rId5" cstate="screen"/>
            <a:srcRect/>
            <a:stretch>
              <a:fillRect/>
            </a:stretch>
          </p:blipFill>
          <p:spPr bwMode="auto">
            <a:xfrm>
              <a:off x="810097" y="4976083"/>
              <a:ext cx="333195" cy="333195"/>
            </a:xfrm>
            <a:prstGeom prst="rect">
              <a:avLst/>
            </a:prstGeom>
            <a:noFill/>
          </p:spPr>
        </p:pic>
        <p:pic>
          <p:nvPicPr>
            <p:cNvPr id="32" name="Picture 4">
              <a:hlinkClick r:id="rId6"/>
            </p:cNvPr>
            <p:cNvPicPr>
              <a:picLocks noChangeAspect="1" noChangeArrowheads="1"/>
            </p:cNvPicPr>
            <p:nvPr userDrawn="1"/>
          </p:nvPicPr>
          <p:blipFill>
            <a:blip r:embed="rId7" cstate="screen"/>
            <a:srcRect/>
            <a:stretch>
              <a:fillRect/>
            </a:stretch>
          </p:blipFill>
          <p:spPr bwMode="auto">
            <a:xfrm>
              <a:off x="1193474" y="4976083"/>
              <a:ext cx="333195" cy="333195"/>
            </a:xfrm>
            <a:prstGeom prst="rect">
              <a:avLst/>
            </a:prstGeom>
            <a:noFill/>
          </p:spPr>
        </p:pic>
        <p:pic>
          <p:nvPicPr>
            <p:cNvPr id="33" name="Picture 5">
              <a:hlinkClick r:id="rId8"/>
            </p:cNvPr>
            <p:cNvPicPr>
              <a:picLocks noChangeAspect="1" noChangeArrowheads="1"/>
            </p:cNvPicPr>
            <p:nvPr userDrawn="1"/>
          </p:nvPicPr>
          <p:blipFill>
            <a:blip r:embed="rId9" cstate="screen"/>
            <a:srcRect/>
            <a:stretch>
              <a:fillRect/>
            </a:stretch>
          </p:blipFill>
          <p:spPr bwMode="auto">
            <a:xfrm>
              <a:off x="1576851" y="4976083"/>
              <a:ext cx="333195" cy="333195"/>
            </a:xfrm>
            <a:prstGeom prst="rect">
              <a:avLst/>
            </a:prstGeom>
            <a:noFill/>
          </p:spPr>
        </p:pic>
        <p:pic>
          <p:nvPicPr>
            <p:cNvPr id="34" name="Picture 6">
              <a:hlinkClick r:id="rId10"/>
            </p:cNvPr>
            <p:cNvPicPr>
              <a:picLocks noChangeAspect="1" noChangeArrowheads="1"/>
            </p:cNvPicPr>
            <p:nvPr userDrawn="1"/>
          </p:nvPicPr>
          <p:blipFill>
            <a:blip r:embed="rId11" cstate="screen"/>
            <a:srcRect/>
            <a:stretch>
              <a:fillRect/>
            </a:stretch>
          </p:blipFill>
          <p:spPr bwMode="auto">
            <a:xfrm>
              <a:off x="1960227" y="4976083"/>
              <a:ext cx="333195" cy="333195"/>
            </a:xfrm>
            <a:prstGeom prst="rect">
              <a:avLst/>
            </a:prstGeom>
            <a:noFill/>
          </p:spPr>
        </p:pic>
        <p:pic>
          <p:nvPicPr>
            <p:cNvPr id="35" name="Picture 7">
              <a:hlinkClick r:id="rId12"/>
            </p:cNvPr>
            <p:cNvPicPr>
              <a:picLocks noChangeAspect="1" noChangeArrowheads="1"/>
            </p:cNvPicPr>
            <p:nvPr userDrawn="1"/>
          </p:nvPicPr>
          <p:blipFill>
            <a:blip r:embed="rId13" cstate="screen"/>
            <a:srcRect/>
            <a:stretch>
              <a:fillRect/>
            </a:stretch>
          </p:blipFill>
          <p:spPr bwMode="auto">
            <a:xfrm>
              <a:off x="426720" y="4976083"/>
              <a:ext cx="333195" cy="333195"/>
            </a:xfrm>
            <a:prstGeom prst="rect">
              <a:avLst/>
            </a:prstGeom>
            <a:noFill/>
          </p:spPr>
        </p:pic>
      </p:grpSp>
      <p:sp>
        <p:nvSpPr>
          <p:cNvPr id="13" name="Rectangle 12"/>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endParaRPr lang="en-US" sz="900" kern="1200" dirty="0">
              <a:solidFill>
                <a:schemeClr val="lt1"/>
              </a:solidFill>
              <a:effectLst/>
              <a:latin typeface="+mn-lt"/>
              <a:ea typeface="+mn-ea"/>
              <a:cs typeface="+mn-cs"/>
            </a:endParaRP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endParaRPr lang="en-US" sz="900" kern="1200" dirty="0">
              <a:solidFill>
                <a:schemeClr val="lt1"/>
              </a:solidFill>
              <a:effectLst/>
              <a:latin typeface="+mn-lt"/>
              <a:ea typeface="+mn-ea"/>
              <a:cs typeface="+mn-cs"/>
            </a:endParaRPr>
          </a:p>
        </p:txBody>
      </p:sp>
      <p:sp>
        <p:nvSpPr>
          <p:cNvPr id="14" name="Rectangle 13"/>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endParaRPr lang="en-US" sz="1400" dirty="0">
              <a:solidFill>
                <a:schemeClr val="bg1"/>
              </a:solidFill>
              <a:latin typeface="Ubuntu" panose="020B0504030602030204" pitchFamily="34" charset="0"/>
            </a:endParaRPr>
          </a:p>
        </p:txBody>
      </p:sp>
      <p:sp>
        <p:nvSpPr>
          <p:cNvPr id="15" name="Rectangle 14"/>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endParaRPr lang="en-US" sz="1050" dirty="0">
              <a:solidFill>
                <a:schemeClr val="accent2"/>
              </a:solidFill>
              <a:latin typeface="Ubuntu" panose="020B0504030602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endParaRPr lang="en-US"/>
          </a:p>
        </p:txBody>
      </p:sp>
      <p:sp>
        <p:nvSpPr>
          <p:cNvPr id="5" name="Oval 20"/>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endParaRPr lang="en-US"/>
          </a:p>
        </p:txBody>
      </p:sp>
      <p:sp>
        <p:nvSpPr>
          <p:cNvPr id="6" name="Text Placeholder 4"/>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endParaRPr lang="en-US"/>
          </a:p>
        </p:txBody>
      </p:sp>
      <p:sp>
        <p:nvSpPr>
          <p:cNvPr id="7" name="Text Placeholder 7"/>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4" name="Oval 20"/>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endParaRPr lang="en-US"/>
          </a:p>
        </p:txBody>
      </p:sp>
      <p:sp>
        <p:nvSpPr>
          <p:cNvPr id="10" name="Text Placeholder 4"/>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endParaRPr lang="en-US"/>
          </a:p>
        </p:txBody>
      </p:sp>
      <p:sp>
        <p:nvSpPr>
          <p:cNvPr id="11" name="Text Placeholder 7"/>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3" name="Oval 20"/>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endParaRPr lang="en-US"/>
          </a:p>
        </p:txBody>
      </p:sp>
      <p:sp>
        <p:nvSpPr>
          <p:cNvPr id="8" name="Text Placeholder 4"/>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endParaRPr lang="en-US"/>
          </a:p>
        </p:txBody>
      </p:sp>
      <p:sp>
        <p:nvSpPr>
          <p:cNvPr id="9" name="Text Placeholder 7"/>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endParaRPr lang="en-US"/>
          </a:p>
        </p:txBody>
      </p:sp>
      <p:sp>
        <p:nvSpPr>
          <p:cNvPr id="13" name="Text Placeholder 7"/>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US"/>
              <a:t>Click to insert text</a:t>
            </a:r>
            <a:endParaRPr lang="en-US"/>
          </a:p>
        </p:txBody>
      </p:sp>
      <p:sp>
        <p:nvSpPr>
          <p:cNvPr id="14" name="Text Placeholder 7"/>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endParaRPr lang="en-US"/>
          </a:p>
        </p:txBody>
      </p:sp>
      <p:sp>
        <p:nvSpPr>
          <p:cNvPr id="15" name="Text Placeholder 7"/>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endParaRPr lang="en-US"/>
          </a:p>
        </p:txBody>
      </p:sp>
      <p:sp>
        <p:nvSpPr>
          <p:cNvPr id="16" name="Text Placeholder 7"/>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endParaRPr lang="en-US"/>
          </a:p>
        </p:txBody>
      </p:sp>
      <p:sp>
        <p:nvSpPr>
          <p:cNvPr id="17" name="Text Placeholder 7"/>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endParaRPr lang="en-US"/>
          </a:p>
        </p:txBody>
      </p:sp>
      <p:sp>
        <p:nvSpPr>
          <p:cNvPr id="18" name="Text Placeholder 7"/>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endParaRPr lang="en-US"/>
          </a:p>
        </p:txBody>
      </p:sp>
      <p:sp>
        <p:nvSpPr>
          <p:cNvPr id="19" name="Text Placeholder 7"/>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endParaRPr lang="en-US"/>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13" name="Text Placeholder 7"/>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endParaRPr lang="en-US"/>
          </a:p>
        </p:txBody>
      </p:sp>
      <p:sp>
        <p:nvSpPr>
          <p:cNvPr id="8" name="Text Placeholder 7"/>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Text Placeholder 7"/>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endParaRPr lang="en-US"/>
          </a:p>
        </p:txBody>
      </p:sp>
      <p:sp>
        <p:nvSpPr>
          <p:cNvPr id="16" name="Text Placeholder 7"/>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endParaRPr lang="fr-FR" dirty="0"/>
          </a:p>
          <a:p>
            <a:pPr lvl="1"/>
            <a:r>
              <a:rPr lang="fr-FR" dirty="0"/>
              <a:t>Deuxième niveau</a:t>
            </a:r>
            <a:endParaRPr lang="fr-FR" dirty="0"/>
          </a:p>
          <a:p>
            <a:pPr lvl="2"/>
            <a:r>
              <a:rPr lang="fr-FR" dirty="0"/>
              <a:t>Troisième niveau</a:t>
            </a:r>
            <a:endParaRPr lang="fr-FR" dirty="0"/>
          </a:p>
          <a:p>
            <a:pPr lvl="3"/>
            <a:r>
              <a:rPr lang="fr-FR" dirty="0"/>
              <a:t>Quatrième niveau</a:t>
            </a:r>
            <a:endParaRPr lang="fr-FR" dirty="0"/>
          </a:p>
          <a:p>
            <a:pPr lvl="4"/>
            <a:r>
              <a:rPr lang="fr-FR" dirty="0"/>
              <a:t>Cinquième niveau</a:t>
            </a:r>
            <a:endParaRPr lang="en-US" dirty="0"/>
          </a:p>
        </p:txBody>
      </p:sp>
      <p:sp>
        <p:nvSpPr>
          <p:cNvPr id="98" name="Rectangle 27"/>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endParaRPr lang="en-US" sz="700" kern="0" dirty="0">
              <a:solidFill>
                <a:srgbClr val="A6A6A6"/>
              </a:solidFill>
              <a:latin typeface="Ubuntu" panose="020B0504030602030204" pitchFamily="34" charset="0"/>
              <a:cs typeface="Arial" panose="020B0604020202020204" pitchFamily="34" charset="0"/>
            </a:endParaRPr>
          </a:p>
        </p:txBody>
      </p:sp>
      <p:sp>
        <p:nvSpPr>
          <p:cNvPr id="10" name="Retângulo 43"/>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p:cNvGrpSpPr>
            <a:grpSpLocks noChangeAspect="1"/>
          </p:cNvGrpSpPr>
          <p:nvPr userDrawn="1"/>
        </p:nvGrpSpPr>
        <p:grpSpPr>
          <a:xfrm>
            <a:off x="11352585" y="269452"/>
            <a:ext cx="674150" cy="633600"/>
            <a:chOff x="1661393" y="5291640"/>
            <a:chExt cx="913245" cy="858313"/>
          </a:xfrm>
        </p:grpSpPr>
        <p:sp>
          <p:nvSpPr>
            <p:cNvPr id="15" name="Freeform 41"/>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lstStyle/>
            <a:p>
              <a:pPr defTabSz="742950"/>
              <a:endParaRPr lang="en-US" sz="1600" dirty="0">
                <a:solidFill>
                  <a:srgbClr val="000000"/>
                </a:solidFill>
                <a:latin typeface="Verdana" panose="020B0604030504040204"/>
              </a:endParaRPr>
            </a:p>
          </p:txBody>
        </p:sp>
        <p:sp>
          <p:nvSpPr>
            <p:cNvPr id="16" name="Freeform 12"/>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lstStyle/>
            <a:p>
              <a:endParaRPr lang="en-US" dirty="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9" Type="http://schemas.openxmlformats.org/officeDocument/2006/relationships/slide" Target="slide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slide" Target="slide16.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slide" Target="slide17.xml"/><Relationship Id="rId20" Type="http://schemas.openxmlformats.org/officeDocument/2006/relationships/slideLayout" Target="../slideLayouts/slideLayout13.xml"/><Relationship Id="rId2" Type="http://schemas.openxmlformats.org/officeDocument/2006/relationships/tags" Target="../tags/tag2.xml"/><Relationship Id="rId19" Type="http://schemas.openxmlformats.org/officeDocument/2006/relationships/tags" Target="../tags/tag14.xml"/><Relationship Id="rId18" Type="http://schemas.openxmlformats.org/officeDocument/2006/relationships/tags" Target="../tags/tag13.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slide" Target="slide3.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slide" Target="slide5.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7.png"/><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9.png"/><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1.png"/><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3.png"/><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5.png"/><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7.png"/><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9.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1.png"/><Relationship Id="rId1" Type="http://schemas.openxmlformats.org/officeDocument/2006/relationships/image" Target="../media/image60.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hemeOverride" Target="../theme/themeOverride1.xml"/><Relationship Id="rId2" Type="http://schemas.openxmlformats.org/officeDocument/2006/relationships/image" Target="../media/image63.png"/><Relationship Id="rId1"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5.png"/><Relationship Id="rId1"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hemeOverride" Target="../theme/themeOverride2.xml"/><Relationship Id="rId2" Type="http://schemas.openxmlformats.org/officeDocument/2006/relationships/image" Target="../media/image81.png"/><Relationship Id="rId1" Type="http://schemas.openxmlformats.org/officeDocument/2006/relationships/image" Target="../media/image80.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8.png"/><Relationship Id="rId4" Type="http://schemas.openxmlformats.org/officeDocument/2006/relationships/image" Target="../media/image84.png"/><Relationship Id="rId3" Type="http://schemas.openxmlformats.org/officeDocument/2006/relationships/image" Target="../media/image79.png"/><Relationship Id="rId2" Type="http://schemas.openxmlformats.org/officeDocument/2006/relationships/image" Target="../media/image42.png"/><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93.png"/><Relationship Id="rId1" Type="http://schemas.openxmlformats.org/officeDocument/2006/relationships/image" Target="../media/image9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2" Type="http://schemas.openxmlformats.org/officeDocument/2006/relationships/slideLayout" Target="../slideLayouts/slideLayout13.xml"/><Relationship Id="rId11" Type="http://schemas.openxmlformats.org/officeDocument/2006/relationships/hyperlink" Target="https://github.com/DanielBarnes18/IBM-Data-Science-Professional-Certificate/blob/main/10.%20Applied%20Data%20Science%20Capstone/01.%20Data%20Collection/01.%20Data%20Collection%20-%20API.ipynb" TargetMode="External"/><Relationship Id="rId10" Type="http://schemas.openxmlformats.org/officeDocument/2006/relationships/image" Target="../media/image23.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hyperlink" Target="https://github.com/DanielBarnes18/IBM-Data-Science-Professional-Certificate/blob/main/10.%20Applied%20Data%20Science%20Capstone/02.%20Data%20Wrangling/02.%20Data%20Wrangling.ipynb" TargetMode="Externa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hyperlink" Target="https://github.com/DanielBarnes18/IBM-Data-Science-Professional-Certificate/blob/main/10.%20Applied%20Data%20Science%20Capstone/02.%20Data%20Wrangling/02.%20Data%20Wrangling.ipynb" TargetMode="Externa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6528" r="16528"/>
          <a:stretch>
            <a:fillRect/>
          </a:stretch>
        </p:blipFill>
        <p:spPr/>
      </p:pic>
      <p:sp>
        <p:nvSpPr>
          <p:cNvPr id="3" name="Title 2"/>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p:cNvSpPr>
            <a:spLocks noGrp="1"/>
          </p:cNvSpPr>
          <p:nvPr>
            <p:ph type="subTitle" idx="1"/>
          </p:nvPr>
        </p:nvSpPr>
        <p:spPr>
          <a:xfrm>
            <a:off x="404813" y="4561383"/>
            <a:ext cx="11386134" cy="1569085"/>
          </a:xfrm>
        </p:spPr>
        <p:txBody>
          <a:bodyPr/>
          <a:lstStyle/>
          <a:p>
            <a:r>
              <a:rPr lang="en-US" sz="2400" dirty="0"/>
              <a:t>Space X Falcon 9 Landing Analysis</a:t>
            </a:r>
            <a:endParaRPr lang="en-US" sz="2400" dirty="0"/>
          </a:p>
          <a:p>
            <a:endParaRPr lang="en-US" dirty="0"/>
          </a:p>
          <a:p>
            <a:endParaRPr lang="en-US" dirty="0"/>
          </a:p>
          <a:p>
            <a:r>
              <a:rPr lang="en-US" dirty="0"/>
              <a:t>Qingtian Feng</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endParaRPr lang="en-US" dirty="0">
              <a:solidFill>
                <a:schemeClr val="accent2"/>
              </a:solidFill>
            </a:endParaRPr>
          </a:p>
        </p:txBody>
      </p:sp>
      <p:sp>
        <p:nvSpPr>
          <p:cNvPr id="5" name="Text Placeholder 4"/>
          <p:cNvSpPr>
            <a:spLocks noGrp="1"/>
          </p:cNvSpPr>
          <p:nvPr>
            <p:ph type="body" sz="quarter" idx="12"/>
          </p:nvPr>
        </p:nvSpPr>
        <p:spPr/>
        <p:txBody>
          <a:bodyPr/>
          <a:lstStyle/>
          <a:p>
            <a:r>
              <a:rPr lang="en-GB" dirty="0">
                <a:solidFill>
                  <a:schemeClr val="accent2"/>
                </a:solidFill>
              </a:rPr>
              <a:t>SCATTER CHARTS</a:t>
            </a:r>
            <a:endParaRPr lang="en-GB" dirty="0">
              <a:solidFill>
                <a:schemeClr val="accent2"/>
              </a:solidFill>
            </a:endParaRPr>
          </a:p>
        </p:txBody>
      </p:sp>
      <p:sp>
        <p:nvSpPr>
          <p:cNvPr id="3" name="Text Placeholder 2"/>
          <p:cNvSpPr>
            <a:spLocks noGrp="1"/>
          </p:cNvSpPr>
          <p:nvPr>
            <p:ph type="body" sz="quarter" idx="10"/>
          </p:nvPr>
        </p:nvSpPr>
        <p:spPr/>
        <p:txBody>
          <a:bodyPr/>
          <a:lstStyle/>
          <a:p>
            <a:r>
              <a:rPr lang="en-US" dirty="0">
                <a:solidFill>
                  <a:schemeClr val="bg1"/>
                </a:solidFill>
              </a:rPr>
              <a:t>Scatter charts were produced to visualize the relationships between:</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Flight Number and Launch Site </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Payload and Launch Site </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Orbit Type and Flight Number </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Payload and Orbit Type </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p:cNvSpPr>
            <a:spLocks noGrp="1"/>
          </p:cNvSpPr>
          <p:nvPr>
            <p:ph type="body" sz="quarter" idx="15"/>
          </p:nvPr>
        </p:nvSpPr>
        <p:spPr/>
        <p:txBody>
          <a:bodyPr/>
          <a:lstStyle/>
          <a:p>
            <a:r>
              <a:rPr lang="en-GB" dirty="0">
                <a:solidFill>
                  <a:schemeClr val="accent2"/>
                </a:solidFill>
              </a:rPr>
              <a:t>BAR CHART</a:t>
            </a:r>
            <a:endParaRPr lang="en-GB" dirty="0">
              <a:solidFill>
                <a:schemeClr val="accent2"/>
              </a:solidFill>
            </a:endParaRPr>
          </a:p>
        </p:txBody>
      </p:sp>
      <p:sp>
        <p:nvSpPr>
          <p:cNvPr id="6" name="Text Placeholder 5"/>
          <p:cNvSpPr>
            <a:spLocks noGrp="1"/>
          </p:cNvSpPr>
          <p:nvPr>
            <p:ph type="body" sz="quarter" idx="14"/>
          </p:nvPr>
        </p:nvSpPr>
        <p:spPr/>
        <p:txBody>
          <a:bodyPr/>
          <a:lstStyle/>
          <a:p>
            <a:r>
              <a:rPr lang="en-GB" dirty="0">
                <a:solidFill>
                  <a:schemeClr val="bg1"/>
                </a:solidFill>
              </a:rPr>
              <a:t>A bar chart was produced to visualize the relationship between:</a:t>
            </a:r>
            <a:endParaRPr lang="en-GB" dirty="0">
              <a:solidFill>
                <a:schemeClr val="bg1"/>
              </a:solidFill>
            </a:endParaRPr>
          </a:p>
          <a:p>
            <a:pPr marL="285750" indent="-285750">
              <a:buFont typeface="Arial" panose="020B0604020202020204" pitchFamily="34" charset="0"/>
              <a:buChar char="•"/>
            </a:pPr>
            <a:r>
              <a:rPr lang="en-GB" dirty="0">
                <a:solidFill>
                  <a:schemeClr val="bg1"/>
                </a:solidFill>
              </a:rPr>
              <a:t>Success Rate and Orbit Type </a:t>
            </a: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p:cNvSpPr>
            <a:spLocks noGrp="1"/>
          </p:cNvSpPr>
          <p:nvPr>
            <p:ph type="body" sz="quarter" idx="17"/>
          </p:nvPr>
        </p:nvSpPr>
        <p:spPr/>
        <p:txBody>
          <a:bodyPr/>
          <a:lstStyle/>
          <a:p>
            <a:r>
              <a:rPr lang="en-GB" dirty="0">
                <a:solidFill>
                  <a:schemeClr val="accent2"/>
                </a:solidFill>
              </a:rPr>
              <a:t>LINE CHARTS</a:t>
            </a:r>
            <a:endParaRPr lang="en-GB" dirty="0">
              <a:solidFill>
                <a:schemeClr val="accent2"/>
              </a:solidFill>
            </a:endParaRPr>
          </a:p>
        </p:txBody>
      </p:sp>
      <p:sp>
        <p:nvSpPr>
          <p:cNvPr id="8" name="Text Placeholder 7"/>
          <p:cNvSpPr>
            <a:spLocks noGrp="1"/>
          </p:cNvSpPr>
          <p:nvPr>
            <p:ph type="body" sz="quarter" idx="16"/>
          </p:nvPr>
        </p:nvSpPr>
        <p:spPr/>
        <p:txBody>
          <a:bodyPr/>
          <a:lstStyle/>
          <a:p>
            <a:r>
              <a:rPr lang="en-GB" dirty="0">
                <a:solidFill>
                  <a:schemeClr val="bg1"/>
                </a:solidFill>
              </a:rPr>
              <a:t>Line charts were produced to visualize the relationships between:</a:t>
            </a:r>
            <a:endParaRPr lang="en-GB" dirty="0">
              <a:solidFill>
                <a:schemeClr val="bg1"/>
              </a:solidFill>
            </a:endParaRPr>
          </a:p>
          <a:p>
            <a:pPr marL="285750" indent="-285750">
              <a:buFont typeface="Arial" panose="020B0604020202020204" pitchFamily="34" charset="0"/>
              <a:buChar char="•"/>
            </a:pPr>
            <a:r>
              <a:rPr lang="en-GB" dirty="0">
                <a:solidFill>
                  <a:schemeClr val="bg1"/>
                </a:solidFill>
              </a:rPr>
              <a:t>Success Rate and Year (i.e. the launch success yearly trend) </a:t>
            </a: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p:cNvSpPr txBox="1"/>
          <p:nvPr/>
        </p:nvSpPr>
        <p:spPr>
          <a:xfrm>
            <a:off x="11064552" y="6487452"/>
            <a:ext cx="894797" cy="253916"/>
          </a:xfrm>
          <a:prstGeom prst="rect">
            <a:avLst/>
          </a:prstGeom>
          <a:noFill/>
        </p:spPr>
        <p:txBody>
          <a:bodyPr wrap="none" rtlCol="0">
            <a:spAutoFit/>
          </a:bodyPr>
          <a:lstStyle/>
          <a:p>
            <a:r>
              <a:rPr lang="en-GB" sz="1000" dirty="0">
                <a:hlinkClick r:id="rId1"/>
              </a:rPr>
              <a:t>GitHub Link</a:t>
            </a:r>
            <a:endParaRPr lang="en-GB" sz="1000" dirty="0"/>
          </a:p>
        </p:txBody>
      </p:sp>
      <p:sp>
        <p:nvSpPr>
          <p:cNvPr id="39" name="Freeform: Shape 38"/>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endParaRPr lang="en-US" sz="1400" dirty="0">
              <a:solidFill>
                <a:schemeClr val="bg1"/>
              </a:solidFill>
            </a:endParaRPr>
          </a:p>
        </p:txBody>
      </p:sp>
      <p:sp>
        <p:nvSpPr>
          <p:cNvPr id="26" name="TextBox 25"/>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endParaRPr lang="en-GB" sz="1400" dirty="0">
              <a:solidFill>
                <a:schemeClr val="bg1"/>
              </a:solidFill>
            </a:endParaRPr>
          </a:p>
        </p:txBody>
      </p:sp>
      <p:sp>
        <p:nvSpPr>
          <p:cNvPr id="28" name="TextBox 27"/>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endParaRPr lang="en-GB" sz="14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(eda) – </a:t>
            </a:r>
            <a:r>
              <a:rPr lang="en-US" dirty="0">
                <a:solidFill>
                  <a:schemeClr val="accent2"/>
                </a:solidFill>
              </a:rPr>
              <a:t>sql</a:t>
            </a:r>
            <a:endParaRPr lang="en-US" dirty="0">
              <a:solidFill>
                <a:schemeClr val="accent2"/>
              </a:solidFill>
            </a:endParaRPr>
          </a:p>
        </p:txBody>
      </p:sp>
      <p:sp>
        <p:nvSpPr>
          <p:cNvPr id="3" name="Text Placeholder 2"/>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endParaRPr lang="en-GB" sz="1600" dirty="0">
              <a:solidFill>
                <a:schemeClr val="accent2"/>
              </a:solidFill>
            </a:endParaRPr>
          </a:p>
          <a:p>
            <a:endParaRPr lang="en-GB" sz="1600" dirty="0"/>
          </a:p>
          <a:p>
            <a:r>
              <a:rPr lang="en-GB" sz="1600" dirty="0"/>
              <a:t>The SQL queries performed on the data set were used to:</a:t>
            </a:r>
            <a:endParaRPr lang="en-GB" sz="1600" dirty="0"/>
          </a:p>
          <a:p>
            <a:pPr marL="342900" indent="-342900">
              <a:lnSpc>
                <a:spcPct val="150000"/>
              </a:lnSpc>
              <a:buFont typeface="+mj-lt"/>
              <a:buAutoNum type="arabicPeriod"/>
            </a:pPr>
            <a:r>
              <a:rPr lang="en-GB" sz="1200" dirty="0"/>
              <a:t>Display the names of the unique launch sites in the space mission</a:t>
            </a:r>
            <a:endParaRPr lang="en-GB" sz="1200" dirty="0"/>
          </a:p>
          <a:p>
            <a:pPr marL="342900" indent="-342900">
              <a:lnSpc>
                <a:spcPct val="150000"/>
              </a:lnSpc>
              <a:buFont typeface="+mj-lt"/>
              <a:buAutoNum type="arabicPeriod"/>
            </a:pPr>
            <a:r>
              <a:rPr lang="en-GB" sz="1200" dirty="0"/>
              <a:t>Display 5 records where launch sites begin with the string ‘CCA’</a:t>
            </a:r>
            <a:endParaRPr lang="en-GB" sz="1200" dirty="0"/>
          </a:p>
          <a:p>
            <a:pPr marL="342900" indent="-342900">
              <a:lnSpc>
                <a:spcPct val="150000"/>
              </a:lnSpc>
              <a:buFont typeface="+mj-lt"/>
              <a:buAutoNum type="arabicPeriod"/>
            </a:pPr>
            <a:r>
              <a:rPr lang="en-GB" sz="1200" dirty="0"/>
              <a:t>Display the total payload mass carried by boosters launched by NASA (CRS)</a:t>
            </a:r>
            <a:endParaRPr lang="en-GB" sz="1200" dirty="0"/>
          </a:p>
          <a:p>
            <a:pPr marL="342900" indent="-342900">
              <a:lnSpc>
                <a:spcPct val="150000"/>
              </a:lnSpc>
              <a:buFont typeface="+mj-lt"/>
              <a:buAutoNum type="arabicPeriod"/>
            </a:pPr>
            <a:r>
              <a:rPr lang="en-GB" sz="1200" dirty="0"/>
              <a:t>Display the average payload mass carried by booster version F9 v1.1</a:t>
            </a:r>
            <a:endParaRPr lang="en-GB" sz="1200" dirty="0"/>
          </a:p>
          <a:p>
            <a:pPr marL="342900" indent="-342900">
              <a:lnSpc>
                <a:spcPct val="150000"/>
              </a:lnSpc>
              <a:buFont typeface="+mj-lt"/>
              <a:buAutoNum type="arabicPeriod"/>
            </a:pPr>
            <a:r>
              <a:rPr lang="en-GB" sz="1200" dirty="0"/>
              <a:t>List the date when the first successful landing outcome on a ground pad was achieved</a:t>
            </a:r>
            <a:endParaRPr lang="en-GB" sz="1200" dirty="0"/>
          </a:p>
          <a:p>
            <a:pPr marL="342900" indent="-342900">
              <a:lnSpc>
                <a:spcPct val="150000"/>
              </a:lnSpc>
              <a:buFont typeface="+mj-lt"/>
              <a:buAutoNum type="arabicPeriod"/>
            </a:pPr>
            <a:r>
              <a:rPr lang="en-GB" sz="1200" dirty="0"/>
              <a:t>List the names of the boosters which had success on a drone ship and a payload mass between 4000 and 6000 kg</a:t>
            </a:r>
            <a:endParaRPr lang="en-GB" sz="1200" dirty="0"/>
          </a:p>
          <a:p>
            <a:pPr marL="342900" indent="-342900">
              <a:lnSpc>
                <a:spcPct val="150000"/>
              </a:lnSpc>
              <a:buFont typeface="+mj-lt"/>
              <a:buAutoNum type="arabicPeriod"/>
            </a:pPr>
            <a:r>
              <a:rPr lang="en-GB" sz="1200" dirty="0"/>
              <a:t>List the total number of successful and failed mission outcomes</a:t>
            </a:r>
            <a:endParaRPr lang="en-GB" sz="1200" dirty="0"/>
          </a:p>
          <a:p>
            <a:pPr marL="342900" indent="-342900">
              <a:lnSpc>
                <a:spcPct val="150000"/>
              </a:lnSpc>
              <a:buFont typeface="+mj-lt"/>
              <a:buAutoNum type="arabicPeriod"/>
            </a:pPr>
            <a:r>
              <a:rPr lang="en-GB" sz="1200" dirty="0"/>
              <a:t>List the names of the booster versions which have carried the maximum payload mass</a:t>
            </a:r>
            <a:endParaRPr lang="en-GB" sz="1200" dirty="0"/>
          </a:p>
          <a:p>
            <a:pPr marL="342900" indent="-342900">
              <a:lnSpc>
                <a:spcPct val="150000"/>
              </a:lnSpc>
              <a:buFont typeface="+mj-lt"/>
              <a:buAutoNum type="arabicPeriod"/>
            </a:pPr>
            <a:r>
              <a:rPr lang="en-GB" sz="1200" dirty="0"/>
              <a:t>List the failed landing outcomes on drone ships, their booster versions, and launch site names for 2015</a:t>
            </a:r>
            <a:endParaRPr lang="en-GB" sz="1200" dirty="0"/>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endParaRPr lang="en-GB" sz="1200" dirty="0"/>
          </a:p>
          <a:p>
            <a:endParaRPr lang="en-US" sz="1800" dirty="0"/>
          </a:p>
        </p:txBody>
      </p:sp>
      <p:sp>
        <p:nvSpPr>
          <p:cNvPr id="4" name="TextBox 3"/>
          <p:cNvSpPr txBox="1"/>
          <p:nvPr/>
        </p:nvSpPr>
        <p:spPr>
          <a:xfrm>
            <a:off x="11064552" y="6487452"/>
            <a:ext cx="894797" cy="253916"/>
          </a:xfrm>
          <a:prstGeom prst="rect">
            <a:avLst/>
          </a:prstGeom>
          <a:noFill/>
        </p:spPr>
        <p:txBody>
          <a:bodyPr wrap="none" rtlCol="0">
            <a:spAutoFit/>
          </a:bodyPr>
          <a:lstStyle/>
          <a:p>
            <a:r>
              <a:rPr lang="en-GB" sz="1000" dirty="0">
                <a:hlinkClick r:id="rId1"/>
              </a:rPr>
              <a:t>GitHub Link</a:t>
            </a:r>
            <a:endParaRPr lang="en-GB"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Geospatial analysis – </a:t>
            </a:r>
            <a:r>
              <a:rPr lang="en-US" dirty="0">
                <a:solidFill>
                  <a:schemeClr val="accent2"/>
                </a:solidFill>
              </a:rPr>
              <a:t>folium</a:t>
            </a:r>
            <a:endParaRPr lang="en-US" dirty="0">
              <a:solidFill>
                <a:schemeClr val="accent2"/>
              </a:solidFill>
            </a:endParaRPr>
          </a:p>
        </p:txBody>
      </p:sp>
      <p:sp>
        <p:nvSpPr>
          <p:cNvPr id="3" name="Text Placeholder 2"/>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endParaRPr lang="en-GB" sz="1600" dirty="0">
              <a:solidFill>
                <a:schemeClr val="accent2"/>
              </a:solidFill>
            </a:endParaRPr>
          </a:p>
          <a:p>
            <a:endParaRPr lang="en-GB" sz="1600" dirty="0"/>
          </a:p>
          <a:p>
            <a:pPr marL="457200" indent="-457200">
              <a:buFont typeface="+mj-lt"/>
              <a:buAutoNum type="arabicPeriod"/>
            </a:pPr>
            <a:r>
              <a:rPr lang="en-GB" sz="1800" dirty="0"/>
              <a:t>Mark all launch sites on a map</a:t>
            </a:r>
            <a:endParaRPr lang="en-GB" sz="1800" dirty="0"/>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endParaRPr lang="en-GB" sz="1200" dirty="0"/>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endParaRPr lang="en-GB" sz="1200" dirty="0"/>
          </a:p>
          <a:p>
            <a:pPr lvl="2" indent="0">
              <a:buNone/>
            </a:pPr>
            <a:endParaRPr lang="en-GB" sz="1200" dirty="0"/>
          </a:p>
          <a:p>
            <a:pPr marL="457200" indent="-457200">
              <a:buFont typeface="+mj-lt"/>
              <a:buAutoNum type="arabicPeriod"/>
            </a:pPr>
            <a:r>
              <a:rPr lang="en-GB" sz="1800" dirty="0"/>
              <a:t>Mark the success/failed launches for each site on a map</a:t>
            </a:r>
            <a:endParaRPr lang="en-GB" sz="1800" dirty="0"/>
          </a:p>
          <a:p>
            <a:pPr marL="647700" lvl="2" indent="-285750"/>
            <a:r>
              <a:rPr lang="en-GB" sz="1200" dirty="0"/>
              <a:t>As many launches have the same coordinates, it makes sense to cluster them together. </a:t>
            </a:r>
            <a:endParaRPr lang="en-GB" sz="1200" dirty="0"/>
          </a:p>
          <a:p>
            <a:pPr marL="647700" lvl="2" indent="-285750"/>
            <a:r>
              <a:rPr lang="en-GB" sz="1200" dirty="0"/>
              <a:t>Before clustering them, assign a marker colour of successful (class = 1) as green, and failed (class = 0) as red.</a:t>
            </a:r>
            <a:endParaRPr lang="en-GB" sz="1200" dirty="0"/>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endParaRPr lang="en-GB" sz="1200" dirty="0"/>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endParaRPr lang="en-GB" sz="1200" dirty="0"/>
          </a:p>
          <a:p>
            <a:pPr lvl="2" indent="0">
              <a:buNone/>
            </a:pPr>
            <a:endParaRPr lang="en-GB" sz="1200" dirty="0"/>
          </a:p>
          <a:p>
            <a:pPr marL="457200" indent="-457200">
              <a:buFont typeface="+mj-lt"/>
              <a:buAutoNum type="arabicPeriod"/>
            </a:pPr>
            <a:r>
              <a:rPr lang="en-GB" sz="1800" dirty="0"/>
              <a:t>Calculate the distances between a launch site to its proximities</a:t>
            </a:r>
            <a:endParaRPr lang="en-GB" sz="1800" dirty="0"/>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endParaRPr lang="en-GB" sz="1200" dirty="0"/>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endParaRPr lang="en-GB" sz="1200" dirty="0"/>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endParaRPr lang="en-GB" sz="1200" dirty="0"/>
          </a:p>
          <a:p>
            <a:endParaRPr lang="en-US" dirty="0"/>
          </a:p>
        </p:txBody>
      </p:sp>
      <p:sp>
        <p:nvSpPr>
          <p:cNvPr id="4" name="TextBox 3"/>
          <p:cNvSpPr txBox="1"/>
          <p:nvPr/>
        </p:nvSpPr>
        <p:spPr>
          <a:xfrm>
            <a:off x="11064552" y="6487452"/>
            <a:ext cx="894797" cy="253916"/>
          </a:xfrm>
          <a:prstGeom prst="rect">
            <a:avLst/>
          </a:prstGeom>
          <a:noFill/>
        </p:spPr>
        <p:txBody>
          <a:bodyPr wrap="none" rtlCol="0">
            <a:spAutoFit/>
          </a:bodyPr>
          <a:lstStyle/>
          <a:p>
            <a:r>
              <a:rPr lang="en-GB" sz="1000" dirty="0">
                <a:hlinkClick r:id="rId1"/>
              </a:rPr>
              <a:t>GitHub Link</a:t>
            </a:r>
            <a:endParaRPr lang="en-GB"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dashboard – </a:t>
            </a:r>
            <a:r>
              <a:rPr lang="en-US" dirty="0">
                <a:solidFill>
                  <a:schemeClr val="accent2"/>
                </a:solidFill>
              </a:rPr>
              <a:t>plotly dash</a:t>
            </a:r>
            <a:endParaRPr lang="en-US" dirty="0">
              <a:solidFill>
                <a:schemeClr val="accent2"/>
              </a:solidFill>
            </a:endParaRPr>
          </a:p>
        </p:txBody>
      </p:sp>
      <p:sp>
        <p:nvSpPr>
          <p:cNvPr id="3" name="Text Placeholder 2"/>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endParaRPr lang="en-GB" sz="1600" dirty="0">
              <a:solidFill>
                <a:schemeClr val="accent2"/>
              </a:solidFill>
            </a:endParaRP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endParaRPr lang="en-GB" dirty="0"/>
          </a:p>
          <a:p>
            <a:pPr marL="520700" lvl="1" indent="-342900">
              <a:buFont typeface="Arial" panose="020B0604020202020204" pitchFamily="34" charset="0"/>
              <a:buChar char="•"/>
            </a:pPr>
            <a:r>
              <a:rPr lang="en-GB" dirty="0"/>
              <a:t>This makes it clear to see which sites are most successful</a:t>
            </a:r>
            <a:endParaRPr lang="en-GB" dirty="0"/>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endParaRPr lang="en-GB" dirty="0"/>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endParaRPr lang="en-GB" dirty="0"/>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endParaRPr lang="en-GB" dirty="0"/>
          </a:p>
          <a:p>
            <a:pPr marL="520700" lvl="1" indent="-342900">
              <a:buFont typeface="Arial" panose="020B0604020202020204" pitchFamily="34" charset="0"/>
              <a:buChar char="•"/>
            </a:pPr>
            <a:r>
              <a:rPr lang="en-GB" dirty="0"/>
              <a:t>It could also be filtered by booster version</a:t>
            </a:r>
            <a:endParaRPr lang="en-GB" dirty="0"/>
          </a:p>
          <a:p>
            <a:endParaRPr lang="en-US" dirty="0"/>
          </a:p>
        </p:txBody>
      </p:sp>
      <p:sp>
        <p:nvSpPr>
          <p:cNvPr id="4" name="TextBox 3"/>
          <p:cNvSpPr txBox="1"/>
          <p:nvPr/>
        </p:nvSpPr>
        <p:spPr>
          <a:xfrm>
            <a:off x="11064552" y="6487452"/>
            <a:ext cx="894797" cy="253916"/>
          </a:xfrm>
          <a:prstGeom prst="rect">
            <a:avLst/>
          </a:prstGeom>
          <a:noFill/>
        </p:spPr>
        <p:txBody>
          <a:bodyPr wrap="none" rtlCol="0">
            <a:spAutoFit/>
          </a:bodyPr>
          <a:lstStyle/>
          <a:p>
            <a:r>
              <a:rPr lang="en-GB" sz="1000" dirty="0">
                <a:hlinkClick r:id="rId1"/>
              </a:rPr>
              <a:t>GitHub Link</a:t>
            </a:r>
            <a:endParaRPr lang="en-GB"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p:cNvSpPr>
            <a:spLocks noGrp="1"/>
          </p:cNvSpPr>
          <p:nvPr>
            <p:ph type="title"/>
          </p:nvPr>
        </p:nvSpPr>
        <p:spPr/>
        <p:txBody>
          <a:bodyPr/>
          <a:lstStyle/>
          <a:p>
            <a:r>
              <a:rPr lang="en-US" dirty="0"/>
              <a:t>Predictive Analysis - </a:t>
            </a:r>
            <a:r>
              <a:rPr lang="en-US" dirty="0">
                <a:solidFill>
                  <a:schemeClr val="accent2"/>
                </a:solidFill>
              </a:rPr>
              <a:t>Classification</a:t>
            </a:r>
            <a:endParaRPr lang="en-US" dirty="0">
              <a:solidFill>
                <a:schemeClr val="accent2"/>
              </a:solidFill>
            </a:endParaRPr>
          </a:p>
        </p:txBody>
      </p:sp>
      <p:sp>
        <p:nvSpPr>
          <p:cNvPr id="4" name="TextBox 3"/>
          <p:cNvSpPr txBox="1"/>
          <p:nvPr/>
        </p:nvSpPr>
        <p:spPr>
          <a:xfrm>
            <a:off x="11064552" y="6487452"/>
            <a:ext cx="894797" cy="253916"/>
          </a:xfrm>
          <a:prstGeom prst="rect">
            <a:avLst/>
          </a:prstGeom>
          <a:noFill/>
        </p:spPr>
        <p:txBody>
          <a:bodyPr wrap="none" rtlCol="0">
            <a:spAutoFit/>
          </a:bodyPr>
          <a:lstStyle/>
          <a:p>
            <a:r>
              <a:rPr lang="en-GB" sz="1000" dirty="0">
                <a:hlinkClick r:id="rId1"/>
              </a:rPr>
              <a:t>GitHub Link</a:t>
            </a:r>
            <a:endParaRPr lang="en-GB" sz="1000" dirty="0"/>
          </a:p>
        </p:txBody>
      </p:sp>
      <p:sp>
        <p:nvSpPr>
          <p:cNvPr id="7" name="Text Placeholder 5"/>
          <p:cNvSpPr txBox="1"/>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endParaRPr lang="en-GB" dirty="0">
              <a:solidFill>
                <a:schemeClr val="bg1"/>
              </a:solidFill>
            </a:endParaRPr>
          </a:p>
        </p:txBody>
      </p:sp>
      <p:sp>
        <p:nvSpPr>
          <p:cNvPr id="8" name="Text Placeholder 4"/>
          <p:cNvSpPr txBox="1"/>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endParaRPr lang="en-GB" sz="1400" dirty="0"/>
          </a:p>
          <a:p>
            <a:pPr marL="463550" lvl="1" indent="-285750">
              <a:buFont typeface="Arial" panose="020B0604020202020204" pitchFamily="34" charset="0"/>
              <a:buChar char="•"/>
            </a:pPr>
            <a:r>
              <a:rPr lang="en-GB" sz="1200" dirty="0"/>
              <a:t>Load dataset		</a:t>
            </a:r>
            <a:endParaRPr lang="en-GB" sz="1200" dirty="0"/>
          </a:p>
          <a:p>
            <a:pPr marL="463550" lvl="1" indent="-285750">
              <a:buFont typeface="Arial" panose="020B0604020202020204" pitchFamily="34" charset="0"/>
              <a:buChar char="•"/>
            </a:pPr>
            <a:r>
              <a:rPr lang="en-GB" sz="1200" dirty="0"/>
              <a:t>Perform necessary data transformations (standardise and pre-process)</a:t>
            </a:r>
            <a:endParaRPr lang="en-GB" sz="1200" dirty="0"/>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endParaRPr lang="en-GB" sz="1200" dirty="0">
              <a:solidFill>
                <a:srgbClr val="61AFEF"/>
              </a:solidFill>
              <a:latin typeface="Consolas" panose="020B0609020204030204" pitchFamily="49" charset="0"/>
            </a:endParaRPr>
          </a:p>
          <a:p>
            <a:pPr marL="463550" lvl="1" indent="-285750">
              <a:buFont typeface="Arial" panose="020B0604020202020204" pitchFamily="34" charset="0"/>
              <a:buChar char="•"/>
            </a:pPr>
            <a:r>
              <a:rPr lang="en-GB" sz="1200" dirty="0"/>
              <a:t>Decide which type of machine learning algorithms are most appropriate</a:t>
            </a:r>
            <a:endParaRPr lang="en-GB" sz="1200" dirty="0"/>
          </a:p>
          <a:p>
            <a:pPr marL="285750" indent="-285750">
              <a:buFont typeface="Arial" panose="020B0604020202020204" pitchFamily="34" charset="0"/>
              <a:buChar char="•"/>
            </a:pPr>
            <a:r>
              <a:rPr lang="en-GB" sz="1400" dirty="0"/>
              <a:t>For each chosen algorithm:</a:t>
            </a:r>
            <a:endParaRPr lang="en-GB" sz="1400" dirty="0"/>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endParaRPr lang="en-GB" sz="1200" dirty="0"/>
          </a:p>
          <a:p>
            <a:pPr marL="463550" lvl="1" indent="-285750">
              <a:buFont typeface="Arial" panose="020B0604020202020204" pitchFamily="34" charset="0"/>
              <a:buChar char="•"/>
            </a:pPr>
            <a:r>
              <a:rPr lang="en-GB" sz="1200" dirty="0"/>
              <a:t>Fit the object to the parameters</a:t>
            </a:r>
            <a:endParaRPr lang="en-GB" sz="1200" dirty="0"/>
          </a:p>
          <a:p>
            <a:pPr marL="463550" lvl="1" indent="-285750">
              <a:buFont typeface="Arial" panose="020B0604020202020204" pitchFamily="34" charset="0"/>
              <a:buChar char="•"/>
            </a:pPr>
            <a:r>
              <a:rPr lang="en-GB" sz="1200" dirty="0"/>
              <a:t>Use the training data set to train the model</a:t>
            </a:r>
            <a:endParaRPr lang="en-GB" sz="1200" dirty="0"/>
          </a:p>
        </p:txBody>
      </p:sp>
      <p:sp>
        <p:nvSpPr>
          <p:cNvPr id="9" name="Text Placeholder 7"/>
          <p:cNvSpPr txBox="1"/>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endParaRPr lang="en-GB" dirty="0">
              <a:solidFill>
                <a:schemeClr val="bg1"/>
              </a:solidFill>
            </a:endParaRPr>
          </a:p>
        </p:txBody>
      </p:sp>
      <p:sp>
        <p:nvSpPr>
          <p:cNvPr id="10" name="Text Placeholder 6"/>
          <p:cNvSpPr txBox="1"/>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endParaRPr lang="en-GB" sz="1400" dirty="0">
              <a:solidFill>
                <a:schemeClr val="bg1"/>
              </a:solidFill>
            </a:endParaRPr>
          </a:p>
          <a:p>
            <a:pPr marL="463550" lvl="1" indent="-285750">
              <a:buFont typeface="Arial" panose="020B0604020202020204" pitchFamily="34" charset="0"/>
              <a:buChar char="•"/>
            </a:pPr>
            <a:r>
              <a:rPr lang="en-GB" sz="1200" dirty="0">
                <a:solidFill>
                  <a:schemeClr val="bg1"/>
                </a:solidFill>
              </a:rPr>
              <a:t>Using the output GridSearchCV object:</a:t>
            </a:r>
            <a:endParaRPr lang="en-GB" sz="1200" dirty="0">
              <a:solidFill>
                <a:schemeClr val="bg1"/>
              </a:solidFill>
            </a:endParaRP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endParaRPr lang="en-GB" sz="1000" dirty="0">
              <a:solidFill>
                <a:schemeClr val="bg1"/>
              </a:solidFill>
            </a:endParaRP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endParaRPr lang="en-GB" sz="1000" dirty="0">
              <a:solidFill>
                <a:schemeClr val="bg1"/>
              </a:solidFill>
            </a:endParaRPr>
          </a:p>
          <a:p>
            <a:pPr marL="463550" lvl="1" indent="-285750">
              <a:buFont typeface="Arial" panose="020B0604020202020204" pitchFamily="34" charset="0"/>
              <a:buChar char="•"/>
            </a:pPr>
            <a:r>
              <a:rPr lang="en-GB" sz="1200" dirty="0">
                <a:solidFill>
                  <a:schemeClr val="bg1"/>
                </a:solidFill>
              </a:rPr>
              <a:t>Plot and examine the Confusion Matrix</a:t>
            </a:r>
            <a:endParaRPr lang="en-GB" sz="1200" dirty="0">
              <a:solidFill>
                <a:schemeClr val="bg1"/>
              </a:solidFill>
            </a:endParaRPr>
          </a:p>
          <a:p>
            <a:endParaRPr lang="en-GB" sz="1400" dirty="0">
              <a:solidFill>
                <a:schemeClr val="bg1"/>
              </a:solidFill>
            </a:endParaRPr>
          </a:p>
        </p:txBody>
      </p:sp>
      <p:sp>
        <p:nvSpPr>
          <p:cNvPr id="11" name="Text Placeholder 9"/>
          <p:cNvSpPr txBox="1"/>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endParaRPr lang="en-GB" dirty="0">
              <a:solidFill>
                <a:schemeClr val="bg1"/>
              </a:solidFill>
            </a:endParaRPr>
          </a:p>
        </p:txBody>
      </p:sp>
      <p:sp>
        <p:nvSpPr>
          <p:cNvPr id="12" name="Text Placeholder 8"/>
          <p:cNvSpPr txBox="1"/>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endParaRPr lang="en-GB" sz="1400" dirty="0">
              <a:solidFill>
                <a:schemeClr val="bg1"/>
              </a:solidFill>
            </a:endParaRP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p:cNvGrpSpPr/>
          <p:nvPr/>
        </p:nvGrpSpPr>
        <p:grpSpPr>
          <a:xfrm>
            <a:off x="6610883" y="2168392"/>
            <a:ext cx="493689" cy="533524"/>
            <a:chOff x="5808998" y="4603333"/>
            <a:chExt cx="627520" cy="678153"/>
          </a:xfrm>
        </p:grpSpPr>
        <p:sp>
          <p:nvSpPr>
            <p:cNvPr id="24" name="Freeform: Shape 23"/>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endParaRPr lang="en-GB" sz="2400" dirty="0">
              <a:solidFill>
                <a:schemeClr val="bg1"/>
              </a:solidFill>
            </a:endParaRPr>
          </a:p>
        </p:txBody>
      </p:sp>
      <p:grpSp>
        <p:nvGrpSpPr>
          <p:cNvPr id="36" name="Graphic 34" descr="Gears with solid fill"/>
          <p:cNvGrpSpPr/>
          <p:nvPr/>
        </p:nvGrpSpPr>
        <p:grpSpPr>
          <a:xfrm>
            <a:off x="2947420" y="2213176"/>
            <a:ext cx="414510" cy="532054"/>
            <a:chOff x="6572721" y="4986786"/>
            <a:chExt cx="621030" cy="751522"/>
          </a:xfrm>
          <a:solidFill>
            <a:schemeClr val="accent2"/>
          </a:solidFill>
        </p:grpSpPr>
        <p:sp>
          <p:nvSpPr>
            <p:cNvPr id="37" name="Freeform: Shape 36"/>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1"/>
          <a:srcRect t="2785" b="2785"/>
          <a:stretch>
            <a:fillRect/>
          </a:stretch>
        </p:blipFill>
        <p:spPr>
          <a:prstGeom prst="rect">
            <a:avLst/>
          </a:prstGeom>
        </p:spPr>
      </p:pic>
      <p:sp>
        <p:nvSpPr>
          <p:cNvPr id="2" name="Title 1"/>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p:cNvSpPr/>
          <p:nvPr/>
        </p:nvSpPr>
        <p:spPr>
          <a:xfrm>
            <a:off x="226683" y="2476619"/>
            <a:ext cx="4899099" cy="952381"/>
          </a:xfrm>
          <a:prstGeom prst="snip2DiagRect">
            <a:avLst/>
          </a:prstGeom>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endParaRPr lang="en-GB" sz="2400" dirty="0">
              <a:solidFill>
                <a:schemeClr val="bg1"/>
              </a:solidFill>
            </a:endParaRPr>
          </a:p>
        </p:txBody>
      </p:sp>
      <p:sp>
        <p:nvSpPr>
          <p:cNvPr id="8" name="Rectangle: Diagonal Corners Snipped 7"/>
          <p:cNvSpPr/>
          <p:nvPr/>
        </p:nvSpPr>
        <p:spPr>
          <a:xfrm>
            <a:off x="226683" y="3819495"/>
            <a:ext cx="4899099" cy="952381"/>
          </a:xfrm>
          <a:prstGeom prst="snip2DiagRect">
            <a:avLst/>
          </a:prstGeom>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endParaRPr lang="en-GB" sz="2400" dirty="0">
              <a:solidFill>
                <a:schemeClr val="bg1"/>
              </a:solidFill>
            </a:endParaRPr>
          </a:p>
        </p:txBody>
      </p:sp>
      <p:sp>
        <p:nvSpPr>
          <p:cNvPr id="9" name="Rectangle: Diagonal Corners Snipped 8"/>
          <p:cNvSpPr/>
          <p:nvPr/>
        </p:nvSpPr>
        <p:spPr>
          <a:xfrm>
            <a:off x="226682" y="5162371"/>
            <a:ext cx="4899099" cy="952381"/>
          </a:xfrm>
          <a:prstGeom prst="snip2DiagRect">
            <a:avLst/>
          </a:prstGeom>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endParaRPr lang="en-GB" sz="24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Launch Site VS. FLIGHT NUMBER</a:t>
            </a:r>
            <a:endParaRPr lang="en-US" dirty="0"/>
          </a:p>
        </p:txBody>
      </p:sp>
      <p:sp>
        <p:nvSpPr>
          <p:cNvPr id="3" name="Text Placeholder 2"/>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endParaRPr lang="en-GB" sz="1600" dirty="0"/>
          </a:p>
          <a:p>
            <a:pPr marL="285750" indent="-285750">
              <a:buFont typeface="Arial" panose="020B0604020202020204" pitchFamily="34" charset="0"/>
              <a:buChar char="•"/>
            </a:pPr>
            <a:r>
              <a:rPr lang="en-GB" sz="1600" dirty="0"/>
              <a:t>As the number of flights increases, the rate of success at a launch site increases. </a:t>
            </a:r>
            <a:endParaRPr lang="en-GB" sz="1600" dirty="0"/>
          </a:p>
          <a:p>
            <a:pPr marL="285750" indent="-285750">
              <a:buFont typeface="Arial" panose="020B0604020202020204" pitchFamily="34" charset="0"/>
              <a:buChar char="•"/>
            </a:pPr>
            <a:r>
              <a:rPr lang="en-GB" sz="1600" dirty="0"/>
              <a:t>Most of the early flights (flight numbers &lt; 30) were launched from CCAFS SLC 40, and were generally unsuccessful. </a:t>
            </a:r>
            <a:endParaRPr lang="en-GB" sz="1600" dirty="0"/>
          </a:p>
          <a:p>
            <a:pPr marL="285750" indent="-285750">
              <a:buFont typeface="Arial" panose="020B0604020202020204" pitchFamily="34" charset="0"/>
              <a:buChar char="•"/>
            </a:pPr>
            <a:r>
              <a:rPr lang="en-GB" sz="1600" dirty="0"/>
              <a:t>The flights from VAFB SLC 4E also show this trend, that earlier flights were less successful.</a:t>
            </a:r>
            <a:endParaRPr lang="en-GB" sz="1600" dirty="0"/>
          </a:p>
          <a:p>
            <a:pPr marL="285750" indent="-285750">
              <a:buFont typeface="Arial" panose="020B0604020202020204" pitchFamily="34" charset="0"/>
              <a:buChar char="•"/>
            </a:pPr>
            <a:r>
              <a:rPr lang="en-GB" sz="1600" dirty="0"/>
              <a:t>No early flights were launched from KSC LC 39A, so the launches from this site are more successful.</a:t>
            </a:r>
            <a:endParaRPr lang="en-GB" sz="1600" dirty="0"/>
          </a:p>
          <a:p>
            <a:pPr marL="285750" indent="-285750">
              <a:buFont typeface="Arial" panose="020B0604020202020204" pitchFamily="34" charset="0"/>
              <a:buChar char="•"/>
            </a:pPr>
            <a:r>
              <a:rPr lang="en-GB" sz="1600" dirty="0"/>
              <a:t>Above a flight number of around 30, there are significantly more successful landings (Class = 1).</a:t>
            </a:r>
            <a:endParaRPr lang="en-GB" sz="1600" dirty="0"/>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LAUNCH SITE vs. PAYLOAD MASS</a:t>
            </a:r>
            <a:endParaRPr lang="en-US" dirty="0"/>
          </a:p>
        </p:txBody>
      </p:sp>
      <p:sp>
        <p:nvSpPr>
          <p:cNvPr id="3" name="Text Placeholder 2"/>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endParaRPr lang="en-GB" sz="1600" dirty="0"/>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endParaRPr lang="en-GB" sz="1600" dirty="0"/>
          </a:p>
          <a:p>
            <a:pPr marL="285750" indent="-285750">
              <a:buFont typeface="Arial" panose="020B0604020202020204" pitchFamily="34" charset="0"/>
              <a:buChar char="•"/>
            </a:pPr>
            <a:r>
              <a:rPr lang="en-GB" sz="1600" dirty="0"/>
              <a:t>There is no clear correlation between payload mass and success rate for a given launch site. </a:t>
            </a:r>
            <a:endParaRPr lang="en-GB" sz="1600" dirty="0"/>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endParaRPr lang="en-GB" sz="1600" dirty="0"/>
          </a:p>
        </p:txBody>
      </p:sp>
      <p:pic>
        <p:nvPicPr>
          <p:cNvPr id="5" name="Picture 4" descr="A picture containing 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Success Rate vs. Orbit Type</a:t>
            </a:r>
            <a:endParaRPr lang="en-US" dirty="0"/>
          </a:p>
        </p:txBody>
      </p:sp>
      <p:sp>
        <p:nvSpPr>
          <p:cNvPr id="3" name="Text Placeholder 2"/>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endParaRPr lang="en-GB" sz="1600" dirty="0"/>
          </a:p>
          <a:p>
            <a:pPr marL="285750" indent="-285750">
              <a:buFont typeface="Arial" panose="020B0604020202020204" pitchFamily="34" charset="0"/>
              <a:buChar char="•"/>
            </a:pPr>
            <a:r>
              <a:rPr lang="en-GB" sz="1600" dirty="0"/>
              <a:t>ES-L1 (Earth-Sun First Lagrangian Point)</a:t>
            </a:r>
            <a:endParaRPr lang="en-GB" sz="1600" dirty="0"/>
          </a:p>
          <a:p>
            <a:pPr marL="285750" indent="-285750">
              <a:buFont typeface="Arial" panose="020B0604020202020204" pitchFamily="34" charset="0"/>
              <a:buChar char="•"/>
            </a:pPr>
            <a:r>
              <a:rPr lang="en-GB" sz="1600" dirty="0"/>
              <a:t>GEO (Geostationary Orbit)</a:t>
            </a:r>
            <a:endParaRPr lang="en-GB" sz="1600" dirty="0"/>
          </a:p>
          <a:p>
            <a:pPr marL="285750" indent="-285750">
              <a:buFont typeface="Arial" panose="020B0604020202020204" pitchFamily="34" charset="0"/>
              <a:buChar char="•"/>
            </a:pPr>
            <a:r>
              <a:rPr lang="en-GB" sz="1600" dirty="0"/>
              <a:t>HEO (High Earth Orbit)</a:t>
            </a:r>
            <a:endParaRPr lang="en-GB" sz="1600" dirty="0"/>
          </a:p>
          <a:p>
            <a:pPr marL="285750" indent="-285750">
              <a:buFont typeface="Arial" panose="020B0604020202020204" pitchFamily="34" charset="0"/>
              <a:buChar char="•"/>
            </a:pPr>
            <a:r>
              <a:rPr lang="en-GB" sz="1600" dirty="0"/>
              <a:t>SSO (Sun-synchronous Orbit)</a:t>
            </a:r>
            <a:endParaRPr lang="en-GB" sz="1600" dirty="0"/>
          </a:p>
          <a:p>
            <a:pPr marL="285750" indent="-285750">
              <a:buFont typeface="Arial" panose="020B0604020202020204" pitchFamily="34" charset="0"/>
              <a:buChar char="•"/>
            </a:pPr>
            <a:endParaRPr lang="en-GB" sz="1600" dirty="0"/>
          </a:p>
          <a:p>
            <a:r>
              <a:rPr lang="en-GB" sz="1600" dirty="0"/>
              <a:t>The orbit with the lowest (0%) success rate is:</a:t>
            </a:r>
            <a:endParaRPr lang="en-GB" sz="1600" dirty="0"/>
          </a:p>
          <a:p>
            <a:pPr marL="285750" indent="-285750">
              <a:buFont typeface="Arial" panose="020B0604020202020204" pitchFamily="34" charset="0"/>
              <a:buChar char="•"/>
            </a:pPr>
            <a:r>
              <a:rPr lang="en-GB" sz="1600" dirty="0"/>
              <a:t>SO (Heliocentric Orbit)</a:t>
            </a:r>
            <a:endParaRPr lang="en-GB" sz="1600" dirty="0"/>
          </a:p>
        </p:txBody>
      </p:sp>
      <p:pic>
        <p:nvPicPr>
          <p:cNvPr id="5" name="Picture 4" descr="Chart, bar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p:cNvPr>
          <p:cNvSpPr/>
          <p:nvPr>
            <p:custDataLst>
              <p:tags r:id="rId1"/>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a:solidFill>
                  <a:schemeClr val="bg1"/>
                </a:solidFill>
              </a:rPr>
              <a:t>Appendix</a:t>
            </a:r>
            <a:endParaRPr lang="en-US" sz="2400">
              <a:solidFill>
                <a:schemeClr val="bg1"/>
              </a:solidFill>
            </a:endParaRPr>
          </a:p>
        </p:txBody>
      </p:sp>
      <p:sp>
        <p:nvSpPr>
          <p:cNvPr id="18" name="Rectangle 17">
            <a:hlinkClick r:id="" action="ppaction://noaction"/>
          </p:cNvPr>
          <p:cNvSpPr/>
          <p:nvPr>
            <p:custDataLst>
              <p:tags r:id="rId2"/>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06</a:t>
            </a:r>
            <a:endParaRPr lang="en-US" sz="2400" b="1">
              <a:solidFill>
                <a:schemeClr val="accent2"/>
              </a:solidFill>
            </a:endParaRPr>
          </a:p>
        </p:txBody>
      </p:sp>
      <p:sp>
        <p:nvSpPr>
          <p:cNvPr id="16" name="Rectangle 15">
            <a:hlinkClick r:id="rId3" action="ppaction://hlinksldjump"/>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dirty="0">
                <a:solidFill>
                  <a:schemeClr val="bg1"/>
                </a:solidFill>
              </a:rPr>
              <a:t>Conclusions</a:t>
            </a:r>
            <a:endParaRPr lang="en-US" sz="2400" dirty="0">
              <a:solidFill>
                <a:schemeClr val="bg1"/>
              </a:solidFill>
            </a:endParaRPr>
          </a:p>
        </p:txBody>
      </p:sp>
      <p:sp>
        <p:nvSpPr>
          <p:cNvPr id="15" name="Rectangle 14">
            <a:hlinkClick r:id="rId3" action="ppaction://hlinksldjump"/>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05</a:t>
            </a:r>
            <a:endParaRPr lang="en-US" sz="2400" b="1">
              <a:solidFill>
                <a:schemeClr val="accent2"/>
              </a:solidFill>
            </a:endParaRPr>
          </a:p>
        </p:txBody>
      </p:sp>
      <p:sp>
        <p:nvSpPr>
          <p:cNvPr id="13" name="Rectangle 12">
            <a:hlinkClick r:id="rId6" action="ppaction://hlinksldjump"/>
          </p:cNvPr>
          <p:cNvSpPr/>
          <p:nvPr>
            <p:custDataLst>
              <p:tags r:id="rId7"/>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a:solidFill>
                  <a:schemeClr val="bg1"/>
                </a:solidFill>
              </a:rPr>
              <a:t>Results</a:t>
            </a:r>
            <a:endParaRPr lang="en-US" sz="2400">
              <a:solidFill>
                <a:schemeClr val="bg1"/>
              </a:solidFill>
            </a:endParaRPr>
          </a:p>
        </p:txBody>
      </p:sp>
      <p:sp>
        <p:nvSpPr>
          <p:cNvPr id="12" name="Rectangle 11">
            <a:hlinkClick r:id="rId6" action="ppaction://hlinksldjump"/>
          </p:cNvPr>
          <p:cNvSpPr/>
          <p:nvPr>
            <p:custDataLst>
              <p:tags r:id="rId8"/>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04</a:t>
            </a:r>
            <a:endParaRPr lang="en-US" sz="2400" b="1">
              <a:solidFill>
                <a:schemeClr val="accent2"/>
              </a:solidFill>
            </a:endParaRPr>
          </a:p>
        </p:txBody>
      </p:sp>
      <p:sp>
        <p:nvSpPr>
          <p:cNvPr id="10" name="Rectangle 9">
            <a:hlinkClick r:id="rId9" action="ppaction://hlinksldjump"/>
          </p:cNvPr>
          <p:cNvSpPr/>
          <p:nvPr>
            <p:custDataLst>
              <p:tags r:id="rId10"/>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dirty="0">
                <a:solidFill>
                  <a:schemeClr val="bg1"/>
                </a:solidFill>
              </a:rPr>
              <a:t>Methodology</a:t>
            </a:r>
            <a:endParaRPr lang="en-US" sz="2400" dirty="0">
              <a:solidFill>
                <a:schemeClr val="bg1"/>
              </a:solidFill>
            </a:endParaRPr>
          </a:p>
        </p:txBody>
      </p:sp>
      <p:sp>
        <p:nvSpPr>
          <p:cNvPr id="9" name="Rectangle 8">
            <a:hlinkClick r:id="rId9" action="ppaction://hlinksldjump"/>
          </p:cNvPr>
          <p:cNvSpPr/>
          <p:nvPr>
            <p:custDataLst>
              <p:tags r:id="rId11"/>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03</a:t>
            </a:r>
            <a:endParaRPr lang="en-US" sz="2400" b="1">
              <a:solidFill>
                <a:schemeClr val="accent2"/>
              </a:solidFill>
            </a:endParaRPr>
          </a:p>
        </p:txBody>
      </p:sp>
      <p:sp>
        <p:nvSpPr>
          <p:cNvPr id="7" name="Rectangle 6">
            <a:hlinkClick r:id="rId12" action="ppaction://hlinksldjump"/>
          </p:cNvPr>
          <p:cNvSpPr/>
          <p:nvPr>
            <p:custDataLst>
              <p:tags r:id="rId13"/>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a:solidFill>
                  <a:schemeClr val="bg1"/>
                </a:solidFill>
              </a:rPr>
              <a:t>Introduction</a:t>
            </a:r>
            <a:endParaRPr lang="en-US" sz="2400">
              <a:solidFill>
                <a:schemeClr val="bg1"/>
              </a:solidFill>
            </a:endParaRPr>
          </a:p>
        </p:txBody>
      </p:sp>
      <p:sp>
        <p:nvSpPr>
          <p:cNvPr id="6" name="Rectangle 5">
            <a:hlinkClick r:id="rId12" action="ppaction://hlinksldjump"/>
          </p:cNvPr>
          <p:cNvSpPr/>
          <p:nvPr>
            <p:custDataLst>
              <p:tags r:id="rId14"/>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02</a:t>
            </a:r>
            <a:endParaRPr lang="en-US" sz="2400" b="1">
              <a:solidFill>
                <a:schemeClr val="accent2"/>
              </a:solidFill>
            </a:endParaRPr>
          </a:p>
        </p:txBody>
      </p:sp>
      <p:sp>
        <p:nvSpPr>
          <p:cNvPr id="4" name="Rectangle 3">
            <a:hlinkClick r:id="rId15" action="ppaction://hlinksldjump"/>
          </p:cNvPr>
          <p:cNvSpPr/>
          <p:nvPr>
            <p:custDataLst>
              <p:tags r:id="rId16"/>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dirty="0">
                <a:solidFill>
                  <a:schemeClr val="bg1"/>
                </a:solidFill>
              </a:rPr>
              <a:t>Executive Summary</a:t>
            </a:r>
            <a:endParaRPr lang="en-US" sz="2400" dirty="0">
              <a:solidFill>
                <a:schemeClr val="bg1"/>
              </a:solidFill>
            </a:endParaRPr>
          </a:p>
        </p:txBody>
      </p:sp>
      <p:sp>
        <p:nvSpPr>
          <p:cNvPr id="3" name="Rectangle 2">
            <a:hlinkClick r:id="rId15" action="ppaction://hlinksldjump"/>
          </p:cNvPr>
          <p:cNvSpPr/>
          <p:nvPr>
            <p:custDataLst>
              <p:tags r:id="rId17"/>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01</a:t>
            </a:r>
            <a:endParaRPr lang="en-US" sz="2400" b="1">
              <a:solidFill>
                <a:schemeClr val="accent2"/>
              </a:solidFill>
            </a:endParaRPr>
          </a:p>
        </p:txBody>
      </p:sp>
      <p:sp>
        <p:nvSpPr>
          <p:cNvPr id="2" name="Title 1"/>
          <p:cNvSpPr>
            <a:spLocks noGrp="1"/>
          </p:cNvSpPr>
          <p:nvPr>
            <p:ph type="title"/>
            <p:custDataLst>
              <p:tags r:id="rId18"/>
            </p:custDataLst>
          </p:nvPr>
        </p:nvSpPr>
        <p:spPr/>
        <p:txBody>
          <a:bodyPr/>
          <a:lstStyle/>
          <a:p>
            <a:r>
              <a:rPr lang="en-US" dirty="0"/>
              <a:t>OUTLINE</a:t>
            </a:r>
            <a:endParaRPr lang="en-US" dirty="0"/>
          </a:p>
        </p:txBody>
      </p:sp>
    </p:spTree>
    <p:custDataLst>
      <p:tags r:id="rId19"/>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Orbit Type vs. flight number</a:t>
            </a:r>
            <a:endParaRPr lang="en-US" dirty="0"/>
          </a:p>
        </p:txBody>
      </p:sp>
      <p:sp>
        <p:nvSpPr>
          <p:cNvPr id="3" name="Text Placeholder 2"/>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endParaRPr lang="en-GB" sz="1600" dirty="0"/>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endParaRPr lang="en-GB" sz="1600" dirty="0"/>
          </a:p>
          <a:p>
            <a:pPr marL="285750" indent="-285750">
              <a:buFont typeface="Arial" panose="020B0604020202020204" pitchFamily="34" charset="0"/>
              <a:buChar char="•"/>
            </a:pPr>
            <a:r>
              <a:rPr lang="en-GB" sz="1600" dirty="0"/>
              <a:t>The 100% success rate in SSO is more impressive, with 5 successful flights.</a:t>
            </a:r>
            <a:endParaRPr lang="en-GB" sz="1600" dirty="0"/>
          </a:p>
          <a:p>
            <a:pPr marL="285750" indent="-285750">
              <a:buFont typeface="Arial" panose="020B0604020202020204" pitchFamily="34" charset="0"/>
              <a:buChar char="•"/>
            </a:pPr>
            <a:r>
              <a:rPr lang="en-GB" sz="1600" dirty="0"/>
              <a:t>There is little relationship between Flight Number and Success Rate for GTO.</a:t>
            </a:r>
            <a:endParaRPr lang="en-GB" sz="1600" dirty="0"/>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endParaRPr lang="en-GB" sz="1600" dirty="0"/>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ORBIT TYPE VS. PAYLOAD MASS</a:t>
            </a:r>
            <a:endParaRPr lang="en-US" dirty="0"/>
          </a:p>
        </p:txBody>
      </p:sp>
      <p:sp>
        <p:nvSpPr>
          <p:cNvPr id="3" name="Text Placeholder 2"/>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endParaRPr lang="en-GB" sz="1600" dirty="0"/>
          </a:p>
          <a:p>
            <a:pPr marL="285750" indent="-285750">
              <a:buFont typeface="Arial" panose="020B0604020202020204" pitchFamily="34" charset="0"/>
              <a:buChar char="•"/>
            </a:pPr>
            <a:r>
              <a:rPr lang="en-GB" sz="1600" dirty="0"/>
              <a:t>The following orbit types have more success with heavy payloads:</a:t>
            </a:r>
            <a:endParaRPr lang="en-GB" sz="1600" dirty="0"/>
          </a:p>
          <a:p>
            <a:pPr marL="463550" lvl="1" indent="-285750">
              <a:buFont typeface="Arial" panose="020B0604020202020204" pitchFamily="34" charset="0"/>
              <a:buChar char="•"/>
            </a:pPr>
            <a:r>
              <a:rPr lang="en-GB" sz="1400" dirty="0"/>
              <a:t>PO (although the number of data points is small)</a:t>
            </a:r>
            <a:endParaRPr lang="en-GB" sz="1400" dirty="0"/>
          </a:p>
          <a:p>
            <a:pPr marL="463550" lvl="1" indent="-285750">
              <a:buFont typeface="Arial" panose="020B0604020202020204" pitchFamily="34" charset="0"/>
              <a:buChar char="•"/>
            </a:pPr>
            <a:r>
              <a:rPr lang="en-GB" sz="1400" dirty="0"/>
              <a:t>ISS</a:t>
            </a:r>
            <a:endParaRPr lang="en-GB" sz="1400" dirty="0"/>
          </a:p>
          <a:p>
            <a:pPr marL="463550" lvl="1" indent="-285750">
              <a:buFont typeface="Arial" panose="020B0604020202020204" pitchFamily="34" charset="0"/>
              <a:buChar char="•"/>
            </a:pPr>
            <a:r>
              <a:rPr lang="en-GB" sz="1400" dirty="0"/>
              <a:t>LEO</a:t>
            </a:r>
            <a:endParaRPr lang="en-GB" sz="1400" dirty="0"/>
          </a:p>
          <a:p>
            <a:pPr marL="285750" indent="-285750">
              <a:buFont typeface="Arial" panose="020B0604020202020204" pitchFamily="34" charset="0"/>
              <a:buChar char="•"/>
            </a:pPr>
            <a:r>
              <a:rPr lang="en-GB" sz="1600" dirty="0"/>
              <a:t>For GTO, the relationship between payload mass and success rate is unclear.</a:t>
            </a:r>
            <a:endParaRPr lang="en-GB" sz="1600" dirty="0"/>
          </a:p>
          <a:p>
            <a:pPr marL="285750" indent="-285750">
              <a:buFont typeface="Arial" panose="020B0604020202020204" pitchFamily="34" charset="0"/>
              <a:buChar char="•"/>
            </a:pPr>
            <a:r>
              <a:rPr lang="en-GB" sz="1600" dirty="0"/>
              <a:t>VLEO (Very Low Earth Orbit) launches are associated with heavier payloads, which makes intuitive sense.</a:t>
            </a:r>
            <a:endParaRPr lang="en-GB" sz="1600" dirty="0"/>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Launch Success Yearly Trend</a:t>
            </a:r>
            <a:endParaRPr lang="en-US" dirty="0"/>
          </a:p>
        </p:txBody>
      </p:sp>
      <p:sp>
        <p:nvSpPr>
          <p:cNvPr id="3" name="Text Placeholder 2"/>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endParaRPr lang="en-GB" sz="1600" dirty="0"/>
          </a:p>
          <a:p>
            <a:pPr marL="285750" indent="-285750">
              <a:buFont typeface="Arial" panose="020B0604020202020204" pitchFamily="34" charset="0"/>
              <a:buChar char="•"/>
            </a:pPr>
            <a:r>
              <a:rPr lang="en-GB" sz="1600" dirty="0"/>
              <a:t>Between 2010 and 2013, all landings were unsuccessful (as the success rate is 0).</a:t>
            </a:r>
            <a:endParaRPr lang="en-GB" sz="1600" dirty="0"/>
          </a:p>
          <a:p>
            <a:pPr marL="285750" indent="-285750">
              <a:buFont typeface="Arial" panose="020B0604020202020204" pitchFamily="34" charset="0"/>
              <a:buChar char="•"/>
            </a:pPr>
            <a:r>
              <a:rPr lang="en-GB" sz="1600" dirty="0"/>
              <a:t>After 2013, the success rate generally increased, despite small dips in 2018 and 2020.</a:t>
            </a:r>
            <a:endParaRPr lang="en-GB" sz="1600" dirty="0"/>
          </a:p>
          <a:p>
            <a:pPr marL="285750" indent="-285750">
              <a:buFont typeface="Arial" panose="020B0604020202020204" pitchFamily="34" charset="0"/>
              <a:buChar char="•"/>
            </a:pPr>
            <a:r>
              <a:rPr lang="en-GB" sz="1600" dirty="0"/>
              <a:t>After 2016, there was always a greater than 50% chance of success.</a:t>
            </a:r>
            <a:endParaRPr lang="en-GB" sz="1600" dirty="0"/>
          </a:p>
        </p:txBody>
      </p:sp>
      <p:pic>
        <p:nvPicPr>
          <p:cNvPr id="5" name="Picture 4" descr="Chart&#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 Launch Site Names</a:t>
            </a:r>
            <a:endParaRPr lang="en-US" dirty="0"/>
          </a:p>
        </p:txBody>
      </p:sp>
      <p:sp>
        <p:nvSpPr>
          <p:cNvPr id="3" name="Text Placeholder 2"/>
          <p:cNvSpPr>
            <a:spLocks noGrp="1"/>
          </p:cNvSpPr>
          <p:nvPr>
            <p:ph type="body" sz="quarter" idx="10"/>
          </p:nvPr>
        </p:nvSpPr>
        <p:spPr>
          <a:xfrm>
            <a:off x="404814" y="1447800"/>
            <a:ext cx="11382374" cy="4951413"/>
          </a:xfrm>
        </p:spPr>
        <p:txBody>
          <a:bodyPr/>
          <a:lstStyle/>
          <a:p>
            <a:r>
              <a:rPr lang="en-GB" dirty="0"/>
              <a:t>Find the names of the unique launch sites.</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endParaRPr lang="en-GB" dirty="0"/>
          </a:p>
        </p:txBody>
      </p:sp>
      <p:pic>
        <p:nvPicPr>
          <p:cNvPr id="7" name="Picture 6"/>
          <p:cNvPicPr>
            <a:picLocks noChangeAspect="1"/>
          </p:cNvPicPr>
          <p:nvPr/>
        </p:nvPicPr>
        <p:blipFill>
          <a:blip r:embed="rId1"/>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Launch Site Names Begin with 'CCA'</a:t>
            </a:r>
            <a:endParaRPr lang="en-US" dirty="0"/>
          </a:p>
        </p:txBody>
      </p:sp>
      <p:sp>
        <p:nvSpPr>
          <p:cNvPr id="3" name="Text Placeholder 2"/>
          <p:cNvSpPr>
            <a:spLocks noGrp="1"/>
          </p:cNvSpPr>
          <p:nvPr>
            <p:ph type="body" sz="quarter" idx="10"/>
          </p:nvPr>
        </p:nvSpPr>
        <p:spPr/>
        <p:txBody>
          <a:bodyPr/>
          <a:lstStyle/>
          <a:p>
            <a:r>
              <a:rPr lang="en-GB" dirty="0"/>
              <a:t>Find 5 records where launch sites begin with ‘CCA’.</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endParaRPr lang="en-GB" dirty="0"/>
          </a:p>
          <a:p>
            <a:endParaRPr lang="en-GB" dirty="0"/>
          </a:p>
        </p:txBody>
      </p:sp>
      <p:pic>
        <p:nvPicPr>
          <p:cNvPr id="5" name="Picture 4" descr="A picture containing graphical user interfac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2"/>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Total Payload Mass</a:t>
            </a:r>
            <a:endParaRPr lang="en-US" dirty="0"/>
          </a:p>
        </p:txBody>
      </p:sp>
      <p:sp>
        <p:nvSpPr>
          <p:cNvPr id="3" name="Text Placeholder 2"/>
          <p:cNvSpPr>
            <a:spLocks noGrp="1"/>
          </p:cNvSpPr>
          <p:nvPr>
            <p:ph type="body" sz="quarter" idx="10"/>
          </p:nvPr>
        </p:nvSpPr>
        <p:spPr/>
        <p:txBody>
          <a:bodyPr/>
          <a:lstStyle/>
          <a:p>
            <a:r>
              <a:rPr lang="en-GB" dirty="0"/>
              <a:t>Calculate the total payload carried by boosters from NASA.</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endParaRPr lang="en-GB" dirty="0"/>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p:cNvPicPr>
            <a:picLocks noChangeAspect="1"/>
          </p:cNvPicPr>
          <p:nvPr/>
        </p:nvPicPr>
        <p:blipFill>
          <a:blip r:embed="rId2"/>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Average Payload Mass by F9 v1.1</a:t>
            </a:r>
            <a:endParaRPr lang="en-US" dirty="0"/>
          </a:p>
        </p:txBody>
      </p:sp>
      <p:sp>
        <p:nvSpPr>
          <p:cNvPr id="3" name="Text Placeholder 2"/>
          <p:cNvSpPr>
            <a:spLocks noGrp="1"/>
          </p:cNvSpPr>
          <p:nvPr>
            <p:ph type="body" sz="quarter" idx="10"/>
          </p:nvPr>
        </p:nvSpPr>
        <p:spPr/>
        <p:txBody>
          <a:bodyPr/>
          <a:lstStyle/>
          <a:p>
            <a:r>
              <a:rPr lang="en-GB" dirty="0"/>
              <a:t>Calculate the average payload mass carried by booster version F9 v1.1.</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endParaRPr lang="en-GB" dirty="0"/>
          </a:p>
          <a:p>
            <a:endParaRPr lang="en-GB" dirty="0"/>
          </a:p>
        </p:txBody>
      </p:sp>
      <p:pic>
        <p:nvPicPr>
          <p:cNvPr id="9" name="Picture 8"/>
          <p:cNvPicPr>
            <a:picLocks noChangeAspect="1"/>
          </p:cNvPicPr>
          <p:nvPr/>
        </p:nvPicPr>
        <p:blipFill>
          <a:blip r:embed="rId1"/>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FIRST SUCCESSFUL GROUND LANDING DATE</a:t>
            </a:r>
            <a:endParaRPr lang="en-US" dirty="0"/>
          </a:p>
        </p:txBody>
      </p:sp>
      <p:sp>
        <p:nvSpPr>
          <p:cNvPr id="3" name="Text Placeholder 2"/>
          <p:cNvSpPr>
            <a:spLocks noGrp="1"/>
          </p:cNvSpPr>
          <p:nvPr>
            <p:ph type="body" sz="quarter" idx="10"/>
          </p:nvPr>
        </p:nvSpPr>
        <p:spPr/>
        <p:txBody>
          <a:bodyPr/>
          <a:lstStyle/>
          <a:p>
            <a:r>
              <a:rPr lang="en-GB" dirty="0"/>
              <a:t>Find the dates of the first successful landing outcome on ground pad.</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endParaRPr lang="en-GB" dirty="0"/>
          </a:p>
          <a:p>
            <a:endParaRPr lang="en-GB" dirty="0"/>
          </a:p>
        </p:txBody>
      </p:sp>
      <p:pic>
        <p:nvPicPr>
          <p:cNvPr id="10" name="Picture 9" descr="Graphical user interface, 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p:cNvPicPr>
            <a:picLocks noChangeAspect="1"/>
          </p:cNvPicPr>
          <p:nvPr/>
        </p:nvPicPr>
        <p:blipFill>
          <a:blip r:embed="rId2"/>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endParaRPr lang="en-GB" dirty="0"/>
          </a:p>
          <a:p>
            <a:endParaRPr lang="en-GB" dirty="0"/>
          </a:p>
        </p:txBody>
      </p:sp>
      <p:pic>
        <p:nvPicPr>
          <p:cNvPr id="5" name="Picture 4" descr="Graphical user interface, 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2"/>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p:cNvSpPr>
            <a:spLocks noGrp="1"/>
          </p:cNvSpPr>
          <p:nvPr>
            <p:ph type="title"/>
          </p:nvPr>
        </p:nvSpPr>
        <p:spPr/>
        <p:txBody>
          <a:bodyPr/>
          <a:lstStyle/>
          <a:p>
            <a:r>
              <a:rPr lang="en-GB" dirty="0"/>
              <a:t>EXECUTIVE SUMMARY</a:t>
            </a:r>
            <a:endParaRPr lang="en-GB" dirty="0"/>
          </a:p>
        </p:txBody>
      </p:sp>
      <p:sp>
        <p:nvSpPr>
          <p:cNvPr id="9" name="Espace réservé du texte 8"/>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endParaRPr lang="en-GB" i="0" dirty="0">
              <a:solidFill>
                <a:schemeClr val="accent2"/>
              </a:solidFill>
              <a:effectLst/>
            </a:endParaRPr>
          </a:p>
          <a:p>
            <a:pPr marL="184150" lvl="2" indent="0">
              <a:buNone/>
            </a:pPr>
            <a:r>
              <a:rPr lang="en-GB" sz="1800" i="0" dirty="0">
                <a:effectLst/>
              </a:rPr>
              <a:t>This project follows </a:t>
            </a:r>
            <a:r>
              <a:rPr lang="en-GB" sz="1800" dirty="0"/>
              <a:t>these </a:t>
            </a:r>
            <a:r>
              <a:rPr lang="en-GB" sz="1800" i="0" dirty="0">
                <a:effectLst/>
              </a:rPr>
              <a:t>steps: </a:t>
            </a:r>
            <a:endParaRPr lang="en-GB" sz="1800" i="0" dirty="0">
              <a:effectLst/>
            </a:endParaRPr>
          </a:p>
          <a:p>
            <a:pPr marL="819150" lvl="2" indent="-457200"/>
            <a:r>
              <a:rPr lang="en-GB" i="0" dirty="0">
                <a:effectLst/>
              </a:rPr>
              <a:t>Data Collection</a:t>
            </a:r>
            <a:endParaRPr lang="en-GB" i="0" dirty="0">
              <a:effectLst/>
            </a:endParaRPr>
          </a:p>
          <a:p>
            <a:pPr marL="819150" lvl="2" indent="-457200"/>
            <a:r>
              <a:rPr lang="en-GB" dirty="0"/>
              <a:t>Data Wrangling</a:t>
            </a:r>
            <a:r>
              <a:rPr lang="en-GB" i="0" dirty="0">
                <a:effectLst/>
              </a:rPr>
              <a:t> </a:t>
            </a:r>
            <a:endParaRPr lang="en-GB" i="0" dirty="0">
              <a:effectLst/>
            </a:endParaRPr>
          </a:p>
          <a:p>
            <a:pPr marL="819150" lvl="2" indent="-457200"/>
            <a:r>
              <a:rPr lang="en-GB" i="0" dirty="0">
                <a:effectLst/>
              </a:rPr>
              <a:t>Exploratory Data Analysis</a:t>
            </a:r>
            <a:endParaRPr lang="en-GB" i="0" dirty="0">
              <a:effectLst/>
            </a:endParaRPr>
          </a:p>
          <a:p>
            <a:pPr marL="819150" lvl="2" indent="-457200"/>
            <a:r>
              <a:rPr lang="en-GB" dirty="0"/>
              <a:t>Interactive Visual Analytics</a:t>
            </a:r>
            <a:endParaRPr lang="en-GB" dirty="0"/>
          </a:p>
          <a:p>
            <a:pPr marL="819150" lvl="2" indent="-457200"/>
            <a:r>
              <a:rPr lang="en-GB" i="0" dirty="0">
                <a:effectLst/>
              </a:rPr>
              <a:t>Predictive Analysis (Classification)</a:t>
            </a:r>
            <a:endParaRPr lang="en-GB" i="0" dirty="0">
              <a:effectLst/>
            </a:endParaRPr>
          </a:p>
          <a:p>
            <a:pPr lvl="2" indent="0">
              <a:buNone/>
            </a:pPr>
            <a:endParaRPr lang="en-GB" dirty="0"/>
          </a:p>
          <a:p>
            <a:r>
              <a:rPr lang="en-GB" dirty="0">
                <a:solidFill>
                  <a:schemeClr val="accent2"/>
                </a:solidFill>
              </a:rPr>
              <a:t>Summary of Results:</a:t>
            </a:r>
            <a:endParaRPr lang="en-GB" dirty="0">
              <a:solidFill>
                <a:schemeClr val="accent2"/>
              </a:solidFill>
            </a:endParaRPr>
          </a:p>
          <a:p>
            <a:pPr marL="184150" lvl="2" indent="0">
              <a:buNone/>
            </a:pPr>
            <a:r>
              <a:rPr lang="en-GB" sz="1800" i="0" dirty="0">
                <a:effectLst/>
              </a:rPr>
              <a:t>This project produced the following outputs and visualizations:</a:t>
            </a:r>
            <a:endParaRPr lang="en-GB" sz="1800" i="0" dirty="0">
              <a:effectLst/>
            </a:endParaRPr>
          </a:p>
          <a:p>
            <a:pPr marL="819150" lvl="2" indent="-457200">
              <a:buFont typeface="+mj-lt"/>
              <a:buAutoNum type="arabicPeriod"/>
            </a:pPr>
            <a:r>
              <a:rPr lang="en-GB" i="0" dirty="0">
                <a:effectLst/>
              </a:rPr>
              <a:t>Exploratory Data Analysis (EDA) results </a:t>
            </a:r>
            <a:endParaRPr lang="en-GB" i="0" dirty="0">
              <a:effectLst/>
            </a:endParaRPr>
          </a:p>
          <a:p>
            <a:pPr marL="819150" lvl="2" indent="-457200">
              <a:buFont typeface="+mj-lt"/>
              <a:buAutoNum type="arabicPeriod"/>
            </a:pPr>
            <a:r>
              <a:rPr lang="en-GB" i="0" dirty="0">
                <a:effectLst/>
              </a:rPr>
              <a:t>Geospatial analytics</a:t>
            </a:r>
            <a:endParaRPr lang="en-GB" i="0" dirty="0">
              <a:effectLst/>
            </a:endParaRPr>
          </a:p>
          <a:p>
            <a:pPr marL="819150" lvl="2" indent="-457200">
              <a:buFont typeface="+mj-lt"/>
              <a:buAutoNum type="arabicPeriod"/>
            </a:pPr>
            <a:r>
              <a:rPr lang="en-GB" dirty="0"/>
              <a:t>Interactive dashboard</a:t>
            </a:r>
            <a:endParaRPr lang="en-GB" dirty="0"/>
          </a:p>
          <a:p>
            <a:pPr marL="819150" lvl="2" indent="-457200">
              <a:buFont typeface="+mj-lt"/>
              <a:buAutoNum type="arabicPeriod"/>
            </a:pPr>
            <a:r>
              <a:rPr lang="en-GB" i="0" dirty="0">
                <a:effectLst/>
              </a:rPr>
              <a:t>Predictive analysis of classification models</a:t>
            </a:r>
            <a:endParaRPr lang="en-GB" i="0" dirty="0">
              <a:effectLst/>
            </a:endParaRPr>
          </a:p>
          <a:p>
            <a:endParaRPr lang="en-GB" dirty="0"/>
          </a:p>
        </p:txBody>
      </p:sp>
      <p:pic>
        <p:nvPicPr>
          <p:cNvPr id="10" name="Picture 9"/>
          <p:cNvPicPr>
            <a:picLocks noChangeAspect="1"/>
          </p:cNvPicPr>
          <p:nvPr/>
        </p:nvPicPr>
        <p:blipFill>
          <a:blip r:embed="rId2"/>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p:cNvPicPr>
            <a:picLocks noChangeAspect="1"/>
          </p:cNvPicPr>
          <p:nvPr/>
        </p:nvPicPr>
        <p:blipFill>
          <a:blip r:embed="rId3"/>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rotWithShape="1">
          <a:blip r:embed="rId4"/>
          <a:srcRect l="2893" b="10631"/>
          <a:stretch>
            <a:fillRect/>
          </a:stretch>
        </p:blipFill>
        <p:spPr>
          <a:xfrm>
            <a:off x="9119245" y="1622523"/>
            <a:ext cx="2547570" cy="1510595"/>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endParaRPr lang="en-US" sz="1200" dirty="0"/>
          </a:p>
        </p:txBody>
      </p:sp>
      <p:sp>
        <p:nvSpPr>
          <p:cNvPr id="11" name="Oval 10"/>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endParaRPr lang="en-US" sz="1200" dirty="0"/>
          </a:p>
        </p:txBody>
      </p:sp>
      <p:sp>
        <p:nvSpPr>
          <p:cNvPr id="13" name="Oval 12"/>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endParaRPr lang="en-US" sz="1200" dirty="0"/>
          </a:p>
        </p:txBody>
      </p:sp>
      <p:sp>
        <p:nvSpPr>
          <p:cNvPr id="15" name="Oval 14"/>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p:cNvSpPr>
            <a:spLocks noGrp="1"/>
          </p:cNvSpPr>
          <p:nvPr>
            <p:ph type="body" sz="quarter" idx="10"/>
          </p:nvPr>
        </p:nvSpPr>
        <p:spPr/>
        <p:txBody>
          <a:bodyPr/>
          <a:lstStyle/>
          <a:p>
            <a:r>
              <a:rPr lang="en-GB" dirty="0"/>
              <a:t>Calculate the total number of successful and failure mission outcome.</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endParaRPr lang="en-GB" dirty="0"/>
          </a:p>
        </p:txBody>
      </p:sp>
      <p:pic>
        <p:nvPicPr>
          <p:cNvPr id="5" name="Picture 4" descr="Graphical user interface&#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2"/>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Boosters Carried Maximum Payload</a:t>
            </a:r>
            <a:endParaRPr lang="en-US" dirty="0"/>
          </a:p>
        </p:txBody>
      </p:sp>
      <p:sp>
        <p:nvSpPr>
          <p:cNvPr id="3" name="Text Placeholder 2"/>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endParaRPr lang="en-GB" dirty="0"/>
          </a:p>
          <a:p>
            <a:endParaRPr lang="en-GB" dirty="0"/>
          </a:p>
        </p:txBody>
      </p:sp>
      <p:pic>
        <p:nvPicPr>
          <p:cNvPr id="5" name="Picture 4" descr="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2"/>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2015 Launch Records</a:t>
            </a:r>
            <a:endParaRPr lang="en-US" dirty="0"/>
          </a:p>
        </p:txBody>
      </p:sp>
      <p:sp>
        <p:nvSpPr>
          <p:cNvPr id="3" name="Text Placeholder 2"/>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endParaRPr lang="en-GB" dirty="0"/>
          </a:p>
          <a:p>
            <a:endParaRPr lang="en-GB" dirty="0"/>
          </a:p>
        </p:txBody>
      </p:sp>
      <p:pic>
        <p:nvPicPr>
          <p:cNvPr id="5" name="Picture 4" descr="A screenshot of a computer&#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2"/>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Rank Landing Outcomes Between 2010-06-04 and 2017-03-20</a:t>
            </a:r>
            <a:endParaRPr lang="en-US" dirty="0"/>
          </a:p>
        </p:txBody>
      </p:sp>
      <p:sp>
        <p:nvSpPr>
          <p:cNvPr id="3" name="Text Placeholder 2"/>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endParaRPr lang="en-GB" dirty="0"/>
          </a:p>
        </p:txBody>
      </p:sp>
      <p:pic>
        <p:nvPicPr>
          <p:cNvPr id="5" name="Picture 4" descr="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2"/>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 LAUNCH SITES ON A MAP</a:t>
            </a:r>
            <a:endParaRPr lang="en-US" dirty="0"/>
          </a:p>
        </p:txBody>
      </p:sp>
      <p:sp>
        <p:nvSpPr>
          <p:cNvPr id="3" name="Text Placeholder 2"/>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endParaRPr lang="en-GB" dirty="0"/>
          </a:p>
          <a:p>
            <a:endParaRPr lang="en-GB" dirty="0"/>
          </a:p>
        </p:txBody>
      </p:sp>
      <p:pic>
        <p:nvPicPr>
          <p:cNvPr id="5" name="Picture 4"/>
          <p:cNvPicPr>
            <a:picLocks noChangeAspect="1"/>
          </p:cNvPicPr>
          <p:nvPr/>
        </p:nvPicPr>
        <p:blipFill rotWithShape="1">
          <a:blip r:embed="rId1"/>
          <a:srcRect l="14863"/>
          <a:stretch>
            <a:fillRect/>
          </a:stretch>
        </p:blipFill>
        <p:spPr>
          <a:xfrm>
            <a:off x="404813" y="1248491"/>
            <a:ext cx="5418250" cy="2972597"/>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2"/>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p:cNvPicPr>
            <a:picLocks noChangeAspect="1"/>
          </p:cNvPicPr>
          <p:nvPr/>
        </p:nvPicPr>
        <p:blipFill>
          <a:blip r:embed="rId3"/>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p:cNvPicPr>
            <a:picLocks noChangeAspect="1"/>
          </p:cNvPicPr>
          <p:nvPr/>
        </p:nvPicPr>
        <p:blipFill>
          <a:blip r:embed="rId4"/>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SUCCESS/FAILED LAUNCHES FOR EACH SITE</a:t>
            </a:r>
            <a:endParaRPr lang="en-US" dirty="0"/>
          </a:p>
        </p:txBody>
      </p:sp>
      <p:sp>
        <p:nvSpPr>
          <p:cNvPr id="3" name="Text Placeholder 2"/>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endParaRPr lang="en-GB" dirty="0"/>
          </a:p>
        </p:txBody>
      </p:sp>
      <p:pic>
        <p:nvPicPr>
          <p:cNvPr id="5" name="Picture 4"/>
          <p:cNvPicPr>
            <a:picLocks noChangeAspect="1"/>
          </p:cNvPicPr>
          <p:nvPr/>
        </p:nvPicPr>
        <p:blipFill rotWithShape="1">
          <a:blip r:embed="rId1"/>
          <a:srcRect l="5048" r="9066" b="33706"/>
          <a:stretch>
            <a:fillRect/>
          </a:stretch>
        </p:blipFill>
        <p:spPr>
          <a:xfrm>
            <a:off x="373295" y="1556792"/>
            <a:ext cx="4729603" cy="2160240"/>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p:cNvPicPr>
            <a:picLocks noChangeAspect="1"/>
          </p:cNvPicPr>
          <p:nvPr/>
        </p:nvPicPr>
        <p:blipFill rotWithShape="1">
          <a:blip r:embed="rId2"/>
          <a:srcRect l="23568" t="15992" r="18660" b="13989"/>
          <a:stretch>
            <a:fillRect/>
          </a:stretch>
        </p:blipFill>
        <p:spPr>
          <a:xfrm>
            <a:off x="6663712" y="4048112"/>
            <a:ext cx="1880560" cy="223417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rotWithShape="1">
          <a:blip r:embed="rId3"/>
          <a:srcRect l="23863" t="14943" r="18395" b="15057"/>
          <a:stretch>
            <a:fillRect/>
          </a:stretch>
        </p:blipFill>
        <p:spPr>
          <a:xfrm>
            <a:off x="9740275" y="4043176"/>
            <a:ext cx="1880560" cy="223417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p:cNvPicPr>
            <a:picLocks noChangeAspect="1"/>
          </p:cNvPicPr>
          <p:nvPr/>
        </p:nvPicPr>
        <p:blipFill>
          <a:blip r:embed="rId4"/>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p:cNvPicPr>
            <a:picLocks noChangeAspect="1"/>
          </p:cNvPicPr>
          <p:nvPr/>
        </p:nvPicPr>
        <p:blipFill>
          <a:blip r:embed="rId5"/>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p:cNvSpPr txBox="1"/>
              <p:nvPr/>
            </p:nvSpPr>
            <p:spPr>
              <a:xfrm>
                <a:off x="8992393" y="4972188"/>
                <a:ext cx="29976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p:sp>
            <p:nvSpPr>
              <p:cNvPr id="37" name="TextBox 36"/>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rotWithShape="1">
                <a:blip r:embed="rId6"/>
                <a:stretch>
                  <a:fillRect l="-53" t="-37" r="-34463" b="145"/>
                </a:stretch>
              </a:blipFill>
            </p:spPr>
            <p:txBody>
              <a:bodyPr/>
              <a:lstStyle/>
              <a:p>
                <a:r>
                  <a:rPr lang="zh-CN" altLang="en-US">
                    <a:noFill/>
                  </a:rPr>
                  <a:t> </a:t>
                </a:r>
              </a:p>
            </p:txBody>
          </p:sp>
        </mc:Fallback>
      </mc:AlternateContent>
      <p:sp>
        <p:nvSpPr>
          <p:cNvPr id="39" name="TextBox 38"/>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endParaRPr lang="en-GB" dirty="0">
              <a:solidFill>
                <a:schemeClr val="bg1"/>
              </a:solidFill>
            </a:endParaRPr>
          </a:p>
        </p:txBody>
      </p:sp>
      <p:sp>
        <p:nvSpPr>
          <p:cNvPr id="40" name="TextBox 39"/>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endParaRPr lang="en-GB" dirty="0">
              <a:solidFill>
                <a:schemeClr val="bg1"/>
              </a:solidFill>
            </a:endParaRPr>
          </a:p>
        </p:txBody>
      </p:sp>
      <p:sp>
        <p:nvSpPr>
          <p:cNvPr id="41" name="TextBox 40"/>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endParaRPr lang="en-GB"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PROXIMITY OF LAUNCH SITES TO OTHER POINTS OF INTEREST</a:t>
            </a:r>
            <a:endParaRPr lang="en-US" dirty="0"/>
          </a:p>
        </p:txBody>
      </p:sp>
      <p:sp>
        <p:nvSpPr>
          <p:cNvPr id="3" name="Text Placeholder 2"/>
          <p:cNvSpPr>
            <a:spLocks noGrp="1"/>
          </p:cNvSpPr>
          <p:nvPr>
            <p:ph type="body" sz="quarter" idx="10"/>
          </p:nvPr>
        </p:nvSpPr>
        <p:spPr>
          <a:xfrm>
            <a:off x="7968208" y="1196752"/>
            <a:ext cx="3826538" cy="2111402"/>
          </a:xfrm>
        </p:spPr>
        <p:txBody>
          <a:bodyPr/>
          <a:lstStyle/>
          <a:p>
            <a:r>
              <a:rPr lang="en-GB" sz="1200" dirty="0"/>
              <a:t>Are launch sites in close proximity to railways? </a:t>
            </a:r>
            <a:endParaRPr lang="en-GB" sz="1200" dirty="0"/>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endParaRPr lang="en-GB" sz="1200" dirty="0"/>
          </a:p>
          <a:p>
            <a:r>
              <a:rPr lang="en-GB" sz="1200" b="0" dirty="0">
                <a:solidFill>
                  <a:schemeClr val="bg1"/>
                </a:solidFill>
                <a:effectLst/>
              </a:rPr>
              <a:t>Are launch sites in close proximity to highways? </a:t>
            </a:r>
            <a:endParaRPr lang="en-GB" sz="1200" b="0" dirty="0">
              <a:solidFill>
                <a:schemeClr val="bg1"/>
              </a:solidFill>
              <a:effectLst/>
            </a:endParaRP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endParaRPr lang="en-GB" sz="1200" dirty="0"/>
          </a:p>
          <a:p>
            <a:r>
              <a:rPr lang="en-GB" sz="1200" b="0" dirty="0">
                <a:solidFill>
                  <a:schemeClr val="bg1"/>
                </a:solidFill>
                <a:effectLst/>
              </a:rPr>
              <a:t>Are launch sites in close proximity to railways?</a:t>
            </a:r>
            <a:endParaRPr lang="en-GB" sz="1200" b="0" dirty="0">
              <a:solidFill>
                <a:schemeClr val="bg1"/>
              </a:solidFill>
              <a:effectLst/>
            </a:endParaRP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endParaRPr lang="en-GB" sz="1200" dirty="0"/>
          </a:p>
          <a:p>
            <a:r>
              <a:rPr lang="en-GB" sz="1200" b="0" dirty="0">
                <a:solidFill>
                  <a:schemeClr val="bg1"/>
                </a:solidFill>
                <a:effectLst/>
              </a:rPr>
              <a:t>Do launch sites keep certain distance away from cities? </a:t>
            </a:r>
            <a:endParaRPr lang="en-GB" sz="1200" b="0" dirty="0">
              <a:solidFill>
                <a:schemeClr val="bg1"/>
              </a:solidFill>
              <a:effectLst/>
            </a:endParaRP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endParaRPr lang="en-GB" sz="1200" dirty="0"/>
          </a:p>
          <a:p>
            <a:endParaRPr lang="en-GB" dirty="0"/>
          </a:p>
        </p:txBody>
      </p:sp>
      <p:pic>
        <p:nvPicPr>
          <p:cNvPr id="5" name="Picture 4"/>
          <p:cNvPicPr>
            <a:picLocks noChangeAspect="1"/>
          </p:cNvPicPr>
          <p:nvPr/>
        </p:nvPicPr>
        <p:blipFill>
          <a:blip r:embed="rId1"/>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2"/>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p:cNvPicPr>
            <a:picLocks noChangeAspect="1"/>
          </p:cNvPicPr>
          <p:nvPr/>
        </p:nvPicPr>
        <p:blipFill>
          <a:blip r:embed="rId3"/>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endParaRPr lang="en-GB" sz="1600"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p:cNvSpPr>
            <a:spLocks noGrp="1"/>
          </p:cNvSpPr>
          <p:nvPr>
            <p:ph type="title"/>
          </p:nvPr>
        </p:nvSpPr>
        <p:spPr/>
        <p:txBody>
          <a:bodyPr/>
          <a:lstStyle/>
          <a:p>
            <a:r>
              <a:rPr lang="en-GB" dirty="0"/>
              <a:t>launch success count for all sites</a:t>
            </a:r>
            <a:endParaRPr lang="en-US" dirty="0"/>
          </a:p>
        </p:txBody>
      </p:sp>
      <p:sp>
        <p:nvSpPr>
          <p:cNvPr id="3" name="Text Placeholder 2"/>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p:cNvSpPr>
            <a:spLocks noGrp="1"/>
          </p:cNvSpPr>
          <p:nvPr>
            <p:ph type="title"/>
          </p:nvPr>
        </p:nvSpPr>
        <p:spPr>
          <a:xfrm>
            <a:off x="404813" y="388188"/>
            <a:ext cx="5979219" cy="716711"/>
          </a:xfrm>
        </p:spPr>
        <p:txBody>
          <a:bodyPr/>
          <a:lstStyle/>
          <a:p>
            <a:r>
              <a:rPr lang="en-US" dirty="0"/>
              <a:t>METHODOLOGY SUMMARY</a:t>
            </a:r>
            <a:endParaRPr lang="en-US" dirty="0"/>
          </a:p>
        </p:txBody>
      </p:sp>
      <p:sp>
        <p:nvSpPr>
          <p:cNvPr id="17" name="Text Placeholder 2"/>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endParaRPr kumimoji="0" lang="en-GB" sz="1800" b="0" i="0" u="none" strike="noStrike" kern="1200" cap="none" spc="0" normalizeH="0" baseline="0" noProof="0" dirty="0">
              <a:ln>
                <a:noFill/>
              </a:ln>
              <a:solidFill>
                <a:srgbClr val="12ABDB"/>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p:cNvSpPr txBox="1"/>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endParaRPr lang="en-GB" dirty="0">
              <a:solidFill>
                <a:schemeClr val="bg1"/>
              </a:solidFill>
            </a:endParaRPr>
          </a:p>
        </p:txBody>
      </p:sp>
      <p:pic>
        <p:nvPicPr>
          <p:cNvPr id="2" name="Picture 1"/>
          <p:cNvPicPr>
            <a:picLocks noChangeAspect="1"/>
          </p:cNvPicPr>
          <p:nvPr/>
        </p:nvPicPr>
        <p:blipFill>
          <a:blip r:embed="rId1"/>
          <a:stretch>
            <a:fillRect/>
          </a:stretch>
        </p:blipFill>
        <p:spPr>
          <a:xfrm>
            <a:off x="6702159" y="0"/>
            <a:ext cx="5489841" cy="6858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p:cNvPicPr>
            <a:picLocks noChangeAspect="1"/>
          </p:cNvPicPr>
          <p:nvPr/>
        </p:nvPicPr>
        <p:blipFill>
          <a:blip r:embed="rId1"/>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mc:Choice xmlns:a14="http://schemas.microsoft.com/office/drawing/2010/main" Requires="a14">
          <p:sp>
            <p:nvSpPr>
              <p:cNvPr id="6" name="TextBox 5"/>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m:t>
                            </m:r>
                            <m:r>
                              <a:rPr lang="en-GB" sz="800" b="0" i="1" smtClean="0">
                                <a:solidFill>
                                  <a:schemeClr val="bg1"/>
                                </a:solidFill>
                                <a:latin typeface="Cambria Math" panose="02040503050406030204" pitchFamily="18" charset="0"/>
                              </a:rPr>
                              <m:t>,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m:t>
                            </m:r>
                            <m:r>
                              <a:rPr lang="en-GB" sz="800" b="0" i="1" smtClean="0">
                                <a:solidFill>
                                  <a:schemeClr val="bg1"/>
                                </a:solidFill>
                                <a:latin typeface="Cambria Math" panose="02040503050406030204" pitchFamily="18" charset="0"/>
                              </a:rPr>
                              <m:t>,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rotWithShape="1">
                <a:blip r:embed="rId2"/>
                <a:stretch>
                  <a:fillRect l="-37" t="-87" r="26" b="50"/>
                </a:stretch>
              </a:blipFill>
            </p:spPr>
            <p:txBody>
              <a:bodyPr/>
              <a:lstStyle/>
              <a:p>
                <a:r>
                  <a:rPr lang="zh-CN" altLang="en-US">
                    <a:noFill/>
                  </a:rPr>
                  <a:t> </a:t>
                </a:r>
              </a:p>
            </p:txBody>
          </p:sp>
        </mc:Fallback>
      </mc:AlternateContent>
      <p:sp>
        <p:nvSpPr>
          <p:cNvPr id="9" name="Text Placeholder 2"/>
          <p:cNvSpPr txBox="1"/>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endParaRPr lang="en-GB" dirty="0"/>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1"/>
          <a:srcRect t="2311"/>
          <a:stretch>
            <a:fillRect/>
          </a:stretch>
        </p:blipFill>
        <p:spPr>
          <a:xfrm>
            <a:off x="7365138" y="1129958"/>
            <a:ext cx="4562403" cy="248729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p:cNvPicPr>
            <a:picLocks noChangeAspect="1"/>
          </p:cNvPicPr>
          <p:nvPr/>
        </p:nvPicPr>
        <p:blipFill rotWithShape="1">
          <a:blip r:embed="rId2"/>
          <a:srcRect b="3555"/>
          <a:stretch>
            <a:fillRect/>
          </a:stretch>
        </p:blipFill>
        <p:spPr>
          <a:xfrm>
            <a:off x="7396716" y="3895276"/>
            <a:ext cx="4553025" cy="248729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p:cNvSpPr>
            <a:spLocks noGrp="1"/>
          </p:cNvSpPr>
          <p:nvPr>
            <p:ph type="title"/>
          </p:nvPr>
        </p:nvSpPr>
        <p:spPr/>
        <p:txBody>
          <a:bodyPr/>
          <a:lstStyle/>
          <a:p>
            <a:r>
              <a:rPr lang="en-GB" dirty="0"/>
              <a:t>Launch Outcome VS. Payload scatter plot for all sites</a:t>
            </a:r>
            <a:endParaRPr lang="en-US" dirty="0"/>
          </a:p>
        </p:txBody>
      </p:sp>
      <p:sp>
        <p:nvSpPr>
          <p:cNvPr id="3" name="Text Placeholder 2"/>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endParaRPr lang="en-GB" sz="1400" dirty="0"/>
          </a:p>
          <a:p>
            <a:pPr marL="520700" lvl="1" indent="-342900">
              <a:buFont typeface="Arial" panose="020B0604020202020204" pitchFamily="34" charset="0"/>
              <a:buChar char="•"/>
            </a:pPr>
            <a:r>
              <a:rPr lang="en-GB" sz="1200" dirty="0"/>
              <a:t>0 – 4000 kg (low payloads)</a:t>
            </a:r>
            <a:endParaRPr lang="en-GB" sz="1200" dirty="0"/>
          </a:p>
          <a:p>
            <a:pPr marL="520700" lvl="1" indent="-342900">
              <a:buFont typeface="Arial" panose="020B0604020202020204" pitchFamily="34" charset="0"/>
              <a:buChar char="•"/>
            </a:pPr>
            <a:r>
              <a:rPr lang="en-GB" sz="1200" dirty="0"/>
              <a:t>4000 – 10000 kg (massive payloads)</a:t>
            </a:r>
            <a:endParaRPr lang="en-GB" sz="1200" dirty="0"/>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endParaRPr lang="en-GB" sz="1400" dirty="0">
              <a:solidFill>
                <a:schemeClr val="accent2"/>
              </a:solidFill>
            </a:endParaRPr>
          </a:p>
          <a:p>
            <a:pPr marL="342900" indent="-342900">
              <a:buFont typeface="Arial" panose="020B0604020202020204" pitchFamily="34" charset="0"/>
              <a:buChar char="•"/>
            </a:pPr>
            <a:r>
              <a:rPr lang="en-GB" sz="1400" dirty="0"/>
              <a:t>It is also worth noting that some booster types (v1.0 and B5) have not been launched with massive payloads. </a:t>
            </a:r>
            <a:endParaRPr lang="en-GB" sz="1400" dirty="0"/>
          </a:p>
          <a:p>
            <a:pPr marL="342900" indent="-342900">
              <a:buFont typeface="Arial" panose="020B0604020202020204" pitchFamily="34" charset="0"/>
              <a:buChar char="•"/>
            </a:pPr>
            <a:endParaRPr lang="en-GB" sz="1400" dirty="0"/>
          </a:p>
        </p:txBody>
      </p:sp>
      <p:pic>
        <p:nvPicPr>
          <p:cNvPr id="5" name="Picture 4"/>
          <p:cNvPicPr>
            <a:picLocks noChangeAspect="1"/>
          </p:cNvPicPr>
          <p:nvPr/>
        </p:nvPicPr>
        <p:blipFill>
          <a:blip r:embed="rId3"/>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endParaRPr lang="en-US" sz="1200" dirty="0"/>
          </a:p>
        </p:txBody>
      </p:sp>
      <p:sp>
        <p:nvSpPr>
          <p:cNvPr id="15" name="Oval 14"/>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endParaRPr lang="en-US" sz="1200" dirty="0"/>
          </a:p>
        </p:txBody>
      </p:sp>
      <p:sp>
        <p:nvSpPr>
          <p:cNvPr id="16" name="Oval 15"/>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endParaRPr lang="en-US" sz="1200" dirty="0"/>
          </a:p>
        </p:txBody>
      </p:sp>
      <p:sp>
        <p:nvSpPr>
          <p:cNvPr id="17" name="Oval 16"/>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endParaRPr lang="en-US" sz="1200" dirty="0"/>
          </a:p>
        </p:txBody>
      </p:sp>
      <p:sp>
        <p:nvSpPr>
          <p:cNvPr id="23" name="TextBox 22"/>
          <p:cNvSpPr txBox="1"/>
          <p:nvPr/>
        </p:nvSpPr>
        <p:spPr>
          <a:xfrm>
            <a:off x="1803749" y="2925918"/>
            <a:ext cx="1051891" cy="261610"/>
          </a:xfrm>
          <a:prstGeom prst="rect">
            <a:avLst/>
          </a:prstGeom>
          <a:noFill/>
        </p:spPr>
        <p:txBody>
          <a:bodyPr wrap="none" rtlCol="0">
            <a:spAutoFit/>
          </a:bodyPr>
          <a:lstStyle/>
          <a:p>
            <a:r>
              <a:rPr lang="en-GB" sz="1100" dirty="0"/>
              <a:t>Low payloads</a:t>
            </a:r>
            <a:endParaRPr lang="en-GB" sz="1100" dirty="0"/>
          </a:p>
        </p:txBody>
      </p:sp>
      <p:sp>
        <p:nvSpPr>
          <p:cNvPr id="24" name="TextBox 23"/>
          <p:cNvSpPr txBox="1"/>
          <p:nvPr/>
        </p:nvSpPr>
        <p:spPr>
          <a:xfrm>
            <a:off x="3791744" y="2924488"/>
            <a:ext cx="1292341" cy="261610"/>
          </a:xfrm>
          <a:prstGeom prst="rect">
            <a:avLst/>
          </a:prstGeom>
          <a:noFill/>
        </p:spPr>
        <p:txBody>
          <a:bodyPr wrap="none" rtlCol="0">
            <a:spAutoFit/>
          </a:bodyPr>
          <a:lstStyle/>
          <a:p>
            <a:r>
              <a:rPr lang="en-GB" sz="1100" dirty="0"/>
              <a:t>Massive payloads</a:t>
            </a:r>
            <a:endParaRPr lang="en-GB" sz="1100" dirty="0"/>
          </a:p>
        </p:txBody>
      </p:sp>
      <mc:AlternateContent xmlns:mc="http://schemas.openxmlformats.org/markup-compatibility/2006">
        <mc:Choice xmlns:a14="http://schemas.microsoft.com/office/drawing/2010/main" Requires="a14">
          <p:sp>
            <p:nvSpPr>
              <p:cNvPr id="25" name="TextBox 24"/>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m:t>
                            </m:r>
                            <m:r>
                              <a:rPr lang="en-GB" sz="800" b="0" i="1" smtClean="0">
                                <a:solidFill>
                                  <a:schemeClr val="bg1"/>
                                </a:solidFill>
                                <a:latin typeface="Cambria Math" panose="02040503050406030204" pitchFamily="18" charset="0"/>
                              </a:rPr>
                              <m:t>,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m:t>
                            </m:r>
                            <m:r>
                              <a:rPr lang="en-GB" sz="800" b="0" i="1" smtClean="0">
                                <a:solidFill>
                                  <a:schemeClr val="bg1"/>
                                </a:solidFill>
                                <a:latin typeface="Cambria Math" panose="02040503050406030204" pitchFamily="18" charset="0"/>
                              </a:rPr>
                              <m:t>,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p:sp>
            <p:nvSpPr>
              <p:cNvPr id="25" name="TextBox 24"/>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rotWithShape="1">
                <a:blip r:embed="rId4"/>
                <a:stretch>
                  <a:fillRect l="-36" t="-87" r="29" b="50"/>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endParaRPr lang="en-GB" dirty="0"/>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endParaRPr lang="en-GB" dirty="0"/>
          </a:p>
          <a:p>
            <a:pPr marL="520700" lvl="1" indent="-342900">
              <a:buFont typeface="Arial" panose="020B0604020202020204" pitchFamily="34" charset="0"/>
              <a:buChar char="•"/>
            </a:pPr>
            <a:r>
              <a:rPr lang="en-GB" dirty="0"/>
              <a:t>The Accuracy Score is 94.44%</a:t>
            </a:r>
            <a:endParaRPr lang="en-GB" dirty="0"/>
          </a:p>
          <a:p>
            <a:pPr marL="520700" lvl="1" indent="-342900">
              <a:buFont typeface="Arial" panose="020B0604020202020204" pitchFamily="34" charset="0"/>
              <a:buChar char="•"/>
            </a:pPr>
            <a:r>
              <a:rPr lang="en-GB" dirty="0"/>
              <a:t>The Best Score is 90.36%</a:t>
            </a:r>
            <a:endParaRPr lang="en-GB" dirty="0"/>
          </a:p>
        </p:txBody>
      </p:sp>
      <p:pic>
        <p:nvPicPr>
          <p:cNvPr id="11" name="Picture 10"/>
          <p:cNvPicPr>
            <a:picLocks noChangeAspect="1"/>
          </p:cNvPicPr>
          <p:nvPr/>
        </p:nvPicPr>
        <p:blipFill>
          <a:blip r:embed="rId1"/>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Confusion Matrix</a:t>
            </a:r>
            <a:endParaRPr lang="en-GB" dirty="0"/>
          </a:p>
        </p:txBody>
      </p:sp>
      <p:sp>
        <p:nvSpPr>
          <p:cNvPr id="3" name="Text Placeholder 2"/>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endParaRPr lang="en-GB" dirty="0"/>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endParaRPr lang="en-GB" dirty="0"/>
          </a:p>
          <a:p>
            <a:pPr marL="342900" indent="-342900">
              <a:buFont typeface="Arial" panose="020B0604020202020204" pitchFamily="34" charset="0"/>
              <a:buChar char="•"/>
            </a:pPr>
            <a:r>
              <a:rPr lang="en-GB" dirty="0"/>
              <a:t>The other 17 results are correctly classified (5 did not land, 12 did land).</a:t>
            </a:r>
            <a:endParaRPr lang="en-GB" dirty="0"/>
          </a:p>
        </p:txBody>
      </p:sp>
      <p:pic>
        <p:nvPicPr>
          <p:cNvPr id="11" name="Picture 10" descr="Chart&#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CONCLUSIONS</a:t>
            </a:r>
            <a:endParaRPr lang="en-GB" dirty="0"/>
          </a:p>
        </p:txBody>
      </p:sp>
      <p:sp>
        <p:nvSpPr>
          <p:cNvPr id="3" name="Text Placeholder 2"/>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endParaRPr lang="en-GB" sz="1400" dirty="0"/>
          </a:p>
          <a:p>
            <a:pPr marL="349250" lvl="1" indent="-171450">
              <a:buFont typeface="Arial" panose="020B0604020202020204" pitchFamily="34" charset="0"/>
              <a:buChar char="•"/>
            </a:pPr>
            <a:r>
              <a:rPr lang="en-GB" sz="1200" dirty="0"/>
              <a:t>Between 2010 and 2013, all landings were unsuccessful (as the success rate is 0).</a:t>
            </a:r>
            <a:endParaRPr lang="en-GB" sz="1200" dirty="0"/>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endParaRPr lang="en-GB" sz="1050" dirty="0"/>
          </a:p>
          <a:p>
            <a:pPr marL="349250" lvl="1" indent="-171450">
              <a:buFont typeface="Arial" panose="020B0604020202020204" pitchFamily="34" charset="0"/>
              <a:buChar char="•"/>
            </a:pPr>
            <a:r>
              <a:rPr lang="en-GB" sz="1050" dirty="0"/>
              <a:t>After 2016, there was always a greater than 50% chance of success.</a:t>
            </a:r>
            <a:endParaRPr lang="en-GB" sz="1050" dirty="0"/>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endParaRPr lang="en-GB" sz="1400" dirty="0"/>
          </a:p>
          <a:p>
            <a:pPr lvl="2"/>
            <a:r>
              <a:rPr lang="en-GB" sz="1200" dirty="0"/>
              <a:t>The 100% success rate of GEO, HEO, and ES-L1 orbits can be explained by only having 1 flight into the respective orbits. </a:t>
            </a:r>
            <a:endParaRPr lang="en-GB" sz="1200" dirty="0"/>
          </a:p>
          <a:p>
            <a:pPr lvl="2"/>
            <a:r>
              <a:rPr lang="en-GB" sz="1200" dirty="0"/>
              <a:t>The 100% success rate in SSO is more impressive, with 5 successful flights.</a:t>
            </a:r>
            <a:endParaRPr lang="en-GB" sz="1200" dirty="0"/>
          </a:p>
          <a:p>
            <a:pPr lvl="2"/>
            <a:r>
              <a:rPr lang="en-GB" sz="1200" dirty="0"/>
              <a:t>The orbit types PO, ISS, and LEO, have more success with heavy payloads:</a:t>
            </a:r>
            <a:endParaRPr lang="en-GB" sz="1200" dirty="0"/>
          </a:p>
          <a:p>
            <a:pPr lvl="2"/>
            <a:r>
              <a:rPr lang="en-GB" sz="1200" dirty="0"/>
              <a:t>VLEO (Very Low Earth Orbit) launches are associated with heavier payloads, which makes intuitive sense.</a:t>
            </a:r>
            <a:endParaRPr lang="en-GB" sz="1200" dirty="0"/>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endParaRPr lang="en-GB" sz="1400" dirty="0"/>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endParaRPr lang="en-GB" sz="1400" dirty="0"/>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endParaRPr lang="en-GB" sz="1400" dirty="0"/>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p:cNvGrpSpPr/>
          <p:nvPr/>
        </p:nvGrpSpPr>
        <p:grpSpPr>
          <a:xfrm>
            <a:off x="8471054" y="2719305"/>
            <a:ext cx="3404705" cy="989978"/>
            <a:chOff x="8471054" y="2690634"/>
            <a:chExt cx="3404705" cy="989978"/>
          </a:xfrm>
        </p:grpSpPr>
        <p:pic>
          <p:nvPicPr>
            <p:cNvPr id="5" name="Picture 4" descr="Chart, bar char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p:cNvPicPr>
            <a:picLocks noChangeAspect="1"/>
          </p:cNvPicPr>
          <p:nvPr/>
        </p:nvPicPr>
        <p:blipFill>
          <a:blip r:embed="rId4"/>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p:cNvGrpSpPr/>
          <p:nvPr/>
        </p:nvGrpSpPr>
        <p:grpSpPr>
          <a:xfrm>
            <a:off x="8471054" y="5215074"/>
            <a:ext cx="3404705" cy="976998"/>
            <a:chOff x="8471054" y="5215074"/>
            <a:chExt cx="3404705" cy="976998"/>
          </a:xfrm>
        </p:grpSpPr>
        <p:pic>
          <p:nvPicPr>
            <p:cNvPr id="6" name="Picture 5" descr="Chart, bar chart&#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endParaRPr lang="en-GB" sz="1600" dirty="0">
              <a:solidFill>
                <a:schemeClr val="bg1"/>
              </a:solidFill>
            </a:endParaRPr>
          </a:p>
          <a:p>
            <a:pPr marL="285750" indent="-285750">
              <a:buFont typeface="Arial" panose="020B0604020202020204" pitchFamily="34" charset="0"/>
              <a:buChar char="•"/>
            </a:pPr>
            <a:r>
              <a:rPr lang="en-GB" sz="1600" dirty="0">
                <a:solidFill>
                  <a:schemeClr val="bg1"/>
                </a:solidFill>
              </a:rPr>
              <a:t>Custom logic to clean the data</a:t>
            </a:r>
            <a:endParaRPr lang="en-GB" sz="1600" dirty="0">
              <a:solidFill>
                <a:schemeClr val="bg1"/>
              </a:solidFill>
            </a:endParaRPr>
          </a:p>
        </p:txBody>
      </p:sp>
      <p:pic>
        <p:nvPicPr>
          <p:cNvPr id="14" name="Picture 13"/>
          <p:cNvPicPr>
            <a:picLocks noChangeAspect="1"/>
          </p:cNvPicPr>
          <p:nvPr/>
        </p:nvPicPr>
        <p:blipFill>
          <a:blip r:embed="rId1"/>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p:cNvPicPr>
            <a:picLocks noChangeAspect="1"/>
          </p:cNvPicPr>
          <p:nvPr/>
        </p:nvPicPr>
        <p:blipFill>
          <a:blip r:embed="rId2"/>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p:cNvPicPr>
            <a:picLocks noChangeAspect="1"/>
          </p:cNvPicPr>
          <p:nvPr/>
        </p:nvPicPr>
        <p:blipFill>
          <a:blip r:embed="rId3"/>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3543" t="4850" r="39069" b="2751"/>
          <a:stretch>
            <a:fillRect/>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3290" t="7070" r="29255" b="6330"/>
          <a:stretch>
            <a:fillRect/>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p:cNvSpPr>
            <a:spLocks noGrp="1"/>
          </p:cNvSpPr>
          <p:nvPr>
            <p:ph type="title"/>
          </p:nvPr>
        </p:nvSpPr>
        <p:spPr/>
        <p:txBody>
          <a:bodyPr/>
          <a:lstStyle/>
          <a:p>
            <a:r>
              <a:rPr lang="en-US" dirty="0"/>
              <a:t>METHODOLOGY SUMMARY</a:t>
            </a:r>
            <a:endParaRPr lang="en-US" dirty="0"/>
          </a:p>
        </p:txBody>
      </p:sp>
      <p:sp>
        <p:nvSpPr>
          <p:cNvPr id="17" name="Text Placeholder 2"/>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endParaRPr lang="en-GB" sz="1600" dirty="0">
              <a:solidFill>
                <a:schemeClr val="accent2"/>
              </a:solidFill>
            </a:endParaRPr>
          </a:p>
          <a:p>
            <a:pPr marL="520700" lvl="1" indent="-342900">
              <a:buFont typeface="Arial" panose="020B0604020202020204" pitchFamily="34" charset="0"/>
              <a:buChar char="•"/>
            </a:pPr>
            <a:r>
              <a:rPr lang="en-GB" sz="1400" dirty="0">
                <a:solidFill>
                  <a:schemeClr val="bg1"/>
                </a:solidFill>
              </a:rPr>
              <a:t>Making GET requests to the SpaceX REST API</a:t>
            </a:r>
            <a:endParaRPr lang="en-GB" sz="1400" dirty="0">
              <a:solidFill>
                <a:schemeClr val="bg1"/>
              </a:solidFill>
            </a:endParaRP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endParaRPr lang="en-GB" sz="1600" dirty="0">
              <a:solidFill>
                <a:schemeClr val="accent2"/>
              </a:solidFill>
            </a:endParaRP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endParaRPr lang="en-GB" sz="1400" dirty="0">
              <a:solidFill>
                <a:schemeClr val="bg1"/>
              </a:solidFill>
            </a:endParaRPr>
          </a:p>
          <a:p>
            <a:pPr marL="704850" lvl="2" indent="-342900"/>
            <a:r>
              <a:rPr lang="en-GB" sz="1200" dirty="0">
                <a:solidFill>
                  <a:schemeClr val="bg1"/>
                </a:solidFill>
              </a:rPr>
              <a:t>Number of launches on each site</a:t>
            </a:r>
            <a:endParaRPr lang="en-GB" sz="1200" dirty="0">
              <a:solidFill>
                <a:schemeClr val="bg1"/>
              </a:solidFill>
            </a:endParaRPr>
          </a:p>
          <a:p>
            <a:pPr marL="704850" lvl="2" indent="-342900"/>
            <a:r>
              <a:rPr lang="en-GB" sz="1200" dirty="0">
                <a:solidFill>
                  <a:schemeClr val="bg1"/>
                </a:solidFill>
              </a:rPr>
              <a:t>Number and occurrence of each orbit</a:t>
            </a:r>
            <a:endParaRPr lang="en-GB" sz="1200" dirty="0">
              <a:solidFill>
                <a:schemeClr val="bg1"/>
              </a:solidFill>
            </a:endParaRPr>
          </a:p>
          <a:p>
            <a:pPr marL="704850" lvl="2" indent="-342900"/>
            <a:r>
              <a:rPr lang="en-GB" sz="1200" dirty="0">
                <a:solidFill>
                  <a:schemeClr val="bg1"/>
                </a:solidFill>
              </a:rPr>
              <a:t>Number and occurrence of mission outcome per orbit type</a:t>
            </a:r>
            <a:endParaRPr lang="en-GB" sz="1200" dirty="0">
              <a:solidFill>
                <a:schemeClr val="bg1"/>
              </a:solidFill>
            </a:endParaRPr>
          </a:p>
          <a:p>
            <a:pPr marL="520700" lvl="1" indent="-342900"/>
            <a:r>
              <a:rPr lang="en-GB" sz="1400" dirty="0">
                <a:solidFill>
                  <a:schemeClr val="bg1"/>
                </a:solidFill>
              </a:rPr>
              <a:t>Creating a landing outcome label that shows the following:</a:t>
            </a:r>
            <a:endParaRPr lang="en-GB" sz="1400" dirty="0">
              <a:solidFill>
                <a:schemeClr val="bg1"/>
              </a:solidFill>
            </a:endParaRPr>
          </a:p>
          <a:p>
            <a:pPr marL="704850" lvl="2" indent="-342900"/>
            <a:r>
              <a:rPr lang="en-GB" sz="1200" dirty="0">
                <a:solidFill>
                  <a:schemeClr val="bg1"/>
                </a:solidFill>
              </a:rPr>
              <a:t>0 when the booster did not land successfully</a:t>
            </a:r>
            <a:endParaRPr lang="en-GB" sz="1200" dirty="0">
              <a:solidFill>
                <a:schemeClr val="bg1"/>
              </a:solidFill>
            </a:endParaRPr>
          </a:p>
          <a:p>
            <a:pPr marL="704850" lvl="2" indent="-342900"/>
            <a:r>
              <a:rPr lang="en-GB" sz="1200" dirty="0">
                <a:solidFill>
                  <a:schemeClr val="bg1"/>
                </a:solidFill>
              </a:rPr>
              <a:t>1 when the booster did land successfully</a:t>
            </a:r>
            <a:endParaRPr lang="en-GB" sz="1200" dirty="0">
              <a:solidFill>
                <a:schemeClr val="bg1"/>
              </a:solidFill>
            </a:endParaRPr>
          </a:p>
          <a:p>
            <a:pPr marL="342900" indent="-342900">
              <a:buFont typeface="+mj-lt"/>
              <a:buAutoNum type="arabicPeriod"/>
            </a:pPr>
            <a:r>
              <a:rPr lang="en-GB" sz="1600" dirty="0">
                <a:solidFill>
                  <a:schemeClr val="accent2"/>
                </a:solidFill>
              </a:rPr>
              <a:t>Exploratory Data Analysis</a:t>
            </a:r>
            <a:endParaRPr lang="en-GB" sz="16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endParaRPr lang="en-GB" sz="1400" dirty="0">
              <a:solidFill>
                <a:schemeClr val="bg1"/>
              </a:solidFill>
            </a:endParaRP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endParaRPr lang="en-GB" sz="1400" dirty="0">
              <a:solidFill>
                <a:schemeClr val="bg1"/>
              </a:solidFill>
            </a:endParaRPr>
          </a:p>
          <a:p>
            <a:pPr marL="342900" indent="-342900">
              <a:buFont typeface="+mj-lt"/>
              <a:buAutoNum type="arabicPeriod"/>
            </a:pPr>
            <a:r>
              <a:rPr lang="en-GB" sz="1600" dirty="0">
                <a:solidFill>
                  <a:schemeClr val="accent2"/>
                </a:solidFill>
              </a:rPr>
              <a:t>Interactive Visual Analytics</a:t>
            </a:r>
            <a:endParaRPr lang="en-GB" sz="1600" dirty="0">
              <a:solidFill>
                <a:schemeClr val="accent2"/>
              </a:solidFill>
            </a:endParaRPr>
          </a:p>
          <a:p>
            <a:pPr marL="520700" lvl="1" indent="-342900">
              <a:buFont typeface="Arial" panose="020B0604020202020204" pitchFamily="34" charset="0"/>
              <a:buChar char="•"/>
            </a:pPr>
            <a:r>
              <a:rPr lang="en-GB" sz="1400" dirty="0">
                <a:solidFill>
                  <a:schemeClr val="bg1"/>
                </a:solidFill>
              </a:rPr>
              <a:t>Geospatial analytics using Folium</a:t>
            </a:r>
            <a:endParaRPr lang="en-GB" sz="1400" dirty="0">
              <a:solidFill>
                <a:schemeClr val="bg1"/>
              </a:solidFill>
            </a:endParaRP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endParaRPr lang="en-GB" sz="16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Scikit-Learn to:</a:t>
            </a:r>
            <a:endParaRPr lang="en-GB" sz="1400" dirty="0">
              <a:solidFill>
                <a:schemeClr val="bg1"/>
              </a:solidFill>
            </a:endParaRPr>
          </a:p>
          <a:p>
            <a:pPr marL="704850" lvl="2" indent="-342900"/>
            <a:r>
              <a:rPr lang="en-GB" sz="1200" dirty="0">
                <a:solidFill>
                  <a:schemeClr val="bg1"/>
                </a:solidFill>
              </a:rPr>
              <a:t>Pre-process (standardize) the data</a:t>
            </a:r>
            <a:endParaRPr lang="en-GB" sz="1200" dirty="0">
              <a:solidFill>
                <a:schemeClr val="bg1"/>
              </a:solidFill>
            </a:endParaRP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endParaRPr lang="en-GB" sz="1200" dirty="0">
              <a:solidFill>
                <a:schemeClr val="bg1"/>
              </a:solidFill>
            </a:endParaRP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endParaRPr lang="en-GB" sz="1200" dirty="0">
              <a:solidFill>
                <a:srgbClr val="61AFEF"/>
              </a:solidFill>
              <a:latin typeface="Consolas" panose="020B0609020204030204" pitchFamily="49" charset="0"/>
            </a:endParaRPr>
          </a:p>
          <a:p>
            <a:pPr marL="520700" lvl="1" indent="-342900"/>
            <a:r>
              <a:rPr lang="en-GB" sz="1400" dirty="0">
                <a:solidFill>
                  <a:schemeClr val="bg1"/>
                </a:solidFill>
              </a:rPr>
              <a:t>Plotting confusion matrices for each classification model</a:t>
            </a:r>
            <a:endParaRPr lang="en-GB" sz="1400" dirty="0">
              <a:solidFill>
                <a:schemeClr val="bg1"/>
              </a:solidFill>
            </a:endParaRPr>
          </a:p>
          <a:p>
            <a:pPr marL="520700" lvl="1" indent="-342900"/>
            <a:r>
              <a:rPr lang="en-GB" sz="1400" dirty="0">
                <a:solidFill>
                  <a:schemeClr val="bg1"/>
                </a:solidFill>
              </a:rPr>
              <a:t>Assessing the accuracy of each classification model</a:t>
            </a:r>
            <a:endParaRPr lang="en-GB" sz="1400" dirty="0">
              <a:solidFill>
                <a:schemeClr val="bg1"/>
              </a:solidFill>
            </a:endParaRPr>
          </a:p>
          <a:p>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p:cNvGrpSpPr/>
          <p:nvPr/>
        </p:nvGrpSpPr>
        <p:grpSpPr>
          <a:xfrm>
            <a:off x="7021493" y="381857"/>
            <a:ext cx="4032448" cy="1230027"/>
            <a:chOff x="6816081" y="381857"/>
            <a:chExt cx="4032448" cy="1230027"/>
          </a:xfrm>
        </p:grpSpPr>
        <p:grpSp>
          <p:nvGrpSpPr>
            <p:cNvPr id="28" name="Group 27"/>
            <p:cNvGrpSpPr/>
            <p:nvPr/>
          </p:nvGrpSpPr>
          <p:grpSpPr>
            <a:xfrm>
              <a:off x="6881244" y="438326"/>
              <a:ext cx="3902122" cy="1117089"/>
              <a:chOff x="7376508" y="559419"/>
              <a:chExt cx="3408321" cy="975725"/>
            </a:xfrm>
            <a:solidFill>
              <a:srgbClr val="0070AD"/>
            </a:solidFill>
          </p:grpSpPr>
          <p:pic>
            <p:nvPicPr>
              <p:cNvPr id="6" name="Picture 5"/>
              <p:cNvPicPr>
                <a:picLocks noChangeAspect="1"/>
              </p:cNvPicPr>
              <p:nvPr/>
            </p:nvPicPr>
            <p:blipFill rotWithShape="1">
              <a:blip r:embed="rId1"/>
              <a:srcRect b="64023"/>
              <a:stretch>
                <a:fillRect/>
              </a:stretch>
            </p:blipFill>
            <p:spPr>
              <a:xfrm>
                <a:off x="7679303" y="559419"/>
                <a:ext cx="2802730" cy="277293"/>
              </a:xfrm>
              <a:prstGeom prst="rect">
                <a:avLst/>
              </a:prstGeom>
              <a:grpFill/>
            </p:spPr>
          </p:pic>
          <p:pic>
            <p:nvPicPr>
              <p:cNvPr id="8" name="Picture 7"/>
              <p:cNvPicPr>
                <a:picLocks noChangeAspect="1"/>
              </p:cNvPicPr>
              <p:nvPr/>
            </p:nvPicPr>
            <p:blipFill>
              <a:blip r:embed="rId2"/>
              <a:stretch>
                <a:fillRect/>
              </a:stretch>
            </p:blipFill>
            <p:spPr>
              <a:xfrm>
                <a:off x="7376508" y="1124744"/>
                <a:ext cx="3408321" cy="410400"/>
              </a:xfrm>
              <a:prstGeom prst="rect">
                <a:avLst/>
              </a:prstGeom>
              <a:grpFill/>
            </p:spPr>
          </p:pic>
          <p:pic>
            <p:nvPicPr>
              <p:cNvPr id="86" name="Picture 85"/>
              <p:cNvPicPr>
                <a:picLocks noChangeAspect="1"/>
              </p:cNvPicPr>
              <p:nvPr/>
            </p:nvPicPr>
            <p:blipFill rotWithShape="1">
              <a:blip r:embed="rId1"/>
              <a:srcRect t="56831" b="11341"/>
              <a:stretch>
                <a:fillRect/>
              </a:stretch>
            </p:blipFill>
            <p:spPr>
              <a:xfrm>
                <a:off x="7679303" y="814265"/>
                <a:ext cx="2802730" cy="245316"/>
              </a:xfrm>
              <a:prstGeom prst="rect">
                <a:avLst/>
              </a:prstGeom>
              <a:grpFill/>
            </p:spPr>
          </p:pic>
        </p:grpSp>
        <p:sp>
          <p:nvSpPr>
            <p:cNvPr id="89" name="Rectangle: Rounded Corners 88"/>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p:cNvGrpSpPr/>
          <p:nvPr/>
        </p:nvGrpSpPr>
        <p:grpSpPr>
          <a:xfrm>
            <a:off x="5930762" y="1823886"/>
            <a:ext cx="6213910" cy="2403187"/>
            <a:chOff x="5930762" y="1809537"/>
            <a:chExt cx="6213910" cy="2403187"/>
          </a:xfrm>
        </p:grpSpPr>
        <p:grpSp>
          <p:nvGrpSpPr>
            <p:cNvPr id="29" name="Group 28"/>
            <p:cNvGrpSpPr/>
            <p:nvPr/>
          </p:nvGrpSpPr>
          <p:grpSpPr>
            <a:xfrm>
              <a:off x="6013381" y="1810470"/>
              <a:ext cx="6048672" cy="2401320"/>
              <a:chOff x="5951984" y="2011224"/>
              <a:chExt cx="6048672" cy="2401320"/>
            </a:xfrm>
          </p:grpSpPr>
          <p:pic>
            <p:nvPicPr>
              <p:cNvPr id="10" name="Picture 9"/>
              <p:cNvPicPr>
                <a:picLocks noChangeAspect="1"/>
              </p:cNvPicPr>
              <p:nvPr/>
            </p:nvPicPr>
            <p:blipFill>
              <a:blip r:embed="rId3"/>
              <a:stretch>
                <a:fillRect/>
              </a:stretch>
            </p:blipFill>
            <p:spPr>
              <a:xfrm>
                <a:off x="5951984" y="2054428"/>
                <a:ext cx="1421035" cy="2314912"/>
              </a:xfrm>
              <a:prstGeom prst="rect">
                <a:avLst/>
              </a:prstGeom>
            </p:spPr>
          </p:pic>
          <p:grpSp>
            <p:nvGrpSpPr>
              <p:cNvPr id="17" name="Group 16"/>
              <p:cNvGrpSpPr/>
              <p:nvPr/>
            </p:nvGrpSpPr>
            <p:grpSpPr>
              <a:xfrm>
                <a:off x="7423742" y="2011224"/>
                <a:ext cx="1552825" cy="2401320"/>
                <a:chOff x="4838973" y="2924944"/>
                <a:chExt cx="2581635" cy="3992293"/>
              </a:xfrm>
            </p:grpSpPr>
            <p:pic>
              <p:nvPicPr>
                <p:cNvPr id="16" name="Picture 15"/>
                <p:cNvPicPr>
                  <a:picLocks noChangeAspect="1"/>
                </p:cNvPicPr>
                <p:nvPr/>
              </p:nvPicPr>
              <p:blipFill rotWithShape="1">
                <a:blip r:embed="rId4"/>
                <a:srcRect r="3084"/>
                <a:stretch>
                  <a:fillRect/>
                </a:stretch>
              </p:blipFill>
              <p:spPr>
                <a:xfrm>
                  <a:off x="4844716" y="2924944"/>
                  <a:ext cx="2575892" cy="1066949"/>
                </a:xfrm>
                <a:prstGeom prst="rect">
                  <a:avLst/>
                </a:prstGeom>
              </p:spPr>
            </p:pic>
            <p:pic>
              <p:nvPicPr>
                <p:cNvPr id="14" name="Picture 13"/>
                <p:cNvPicPr>
                  <a:picLocks noChangeAspect="1"/>
                </p:cNvPicPr>
                <p:nvPr/>
              </p:nvPicPr>
              <p:blipFill>
                <a:blip r:embed="rId5"/>
                <a:stretch>
                  <a:fillRect/>
                </a:stretch>
              </p:blipFill>
              <p:spPr>
                <a:xfrm>
                  <a:off x="4838973" y="3945022"/>
                  <a:ext cx="2581635" cy="2972215"/>
                </a:xfrm>
                <a:prstGeom prst="rect">
                  <a:avLst/>
                </a:prstGeom>
              </p:spPr>
            </p:pic>
          </p:grpSp>
          <p:pic>
            <p:nvPicPr>
              <p:cNvPr id="19" name="Picture 18"/>
              <p:cNvPicPr>
                <a:picLocks noChangeAspect="1"/>
              </p:cNvPicPr>
              <p:nvPr/>
            </p:nvPicPr>
            <p:blipFill rotWithShape="1">
              <a:blip r:embed="rId6"/>
              <a:srcRect l="5932"/>
              <a:stretch>
                <a:fillRect/>
              </a:stretch>
            </p:blipFill>
            <p:spPr>
              <a:xfrm>
                <a:off x="9027290" y="2077348"/>
                <a:ext cx="2973366" cy="2269072"/>
              </a:xfrm>
              <a:prstGeom prst="rect">
                <a:avLst/>
              </a:prstGeom>
            </p:spPr>
          </p:pic>
        </p:grpSp>
        <p:sp>
          <p:nvSpPr>
            <p:cNvPr id="93" name="Rectangle: Rounded Corners 92"/>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p:cNvGrpSpPr/>
          <p:nvPr/>
        </p:nvGrpSpPr>
        <p:grpSpPr>
          <a:xfrm>
            <a:off x="7809085" y="4439075"/>
            <a:ext cx="2457265" cy="504475"/>
            <a:chOff x="7798656" y="4467569"/>
            <a:chExt cx="2457265" cy="504475"/>
          </a:xfrm>
        </p:grpSpPr>
        <p:pic>
          <p:nvPicPr>
            <p:cNvPr id="21" name="Picture 20"/>
            <p:cNvPicPr>
              <a:picLocks noChangeAspect="1"/>
            </p:cNvPicPr>
            <p:nvPr/>
          </p:nvPicPr>
          <p:blipFill>
            <a:blip r:embed="rId7"/>
            <a:stretch>
              <a:fillRect/>
            </a:stretch>
          </p:blipFill>
          <p:spPr>
            <a:xfrm>
              <a:off x="7846911" y="4484877"/>
              <a:ext cx="2360755" cy="469859"/>
            </a:xfrm>
            <a:prstGeom prst="rect">
              <a:avLst/>
            </a:prstGeom>
          </p:spPr>
        </p:pic>
        <p:sp>
          <p:nvSpPr>
            <p:cNvPr id="94" name="Rectangle: Rounded Corners 93"/>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p:cNvGrpSpPr/>
          <p:nvPr/>
        </p:nvGrpSpPr>
        <p:grpSpPr>
          <a:xfrm>
            <a:off x="6320165" y="5155553"/>
            <a:ext cx="5435105" cy="1275400"/>
            <a:chOff x="6349527" y="5155553"/>
            <a:chExt cx="5435105" cy="1275400"/>
          </a:xfrm>
        </p:grpSpPr>
        <p:grpSp>
          <p:nvGrpSpPr>
            <p:cNvPr id="34" name="Group 33"/>
            <p:cNvGrpSpPr/>
            <p:nvPr/>
          </p:nvGrpSpPr>
          <p:grpSpPr>
            <a:xfrm>
              <a:off x="6428424" y="5227103"/>
              <a:ext cx="5277310" cy="1132300"/>
              <a:chOff x="6396969" y="5204407"/>
              <a:chExt cx="5277310" cy="1132300"/>
            </a:xfrm>
          </p:grpSpPr>
          <p:pic>
            <p:nvPicPr>
              <p:cNvPr id="23" name="Picture 22"/>
              <p:cNvPicPr>
                <a:picLocks noChangeAspect="1"/>
              </p:cNvPicPr>
              <p:nvPr/>
            </p:nvPicPr>
            <p:blipFill>
              <a:blip r:embed="rId8"/>
              <a:stretch>
                <a:fillRect/>
              </a:stretch>
            </p:blipFill>
            <p:spPr>
              <a:xfrm>
                <a:off x="7583077" y="5204407"/>
                <a:ext cx="2905095" cy="320878"/>
              </a:xfrm>
              <a:prstGeom prst="rect">
                <a:avLst/>
              </a:prstGeom>
            </p:spPr>
          </p:pic>
          <p:pic>
            <p:nvPicPr>
              <p:cNvPr id="25" name="Picture 24"/>
              <p:cNvPicPr>
                <a:picLocks noChangeAspect="1"/>
              </p:cNvPicPr>
              <p:nvPr/>
            </p:nvPicPr>
            <p:blipFill>
              <a:blip r:embed="rId9"/>
              <a:stretch>
                <a:fillRect/>
              </a:stretch>
            </p:blipFill>
            <p:spPr>
              <a:xfrm>
                <a:off x="6969967" y="5578602"/>
                <a:ext cx="4131314" cy="229199"/>
              </a:xfrm>
              <a:prstGeom prst="rect">
                <a:avLst/>
              </a:prstGeom>
            </p:spPr>
          </p:pic>
          <p:pic>
            <p:nvPicPr>
              <p:cNvPr id="27" name="Picture 26"/>
              <p:cNvPicPr>
                <a:picLocks noChangeAspect="1"/>
              </p:cNvPicPr>
              <p:nvPr/>
            </p:nvPicPr>
            <p:blipFill>
              <a:blip r:embed="rId10"/>
              <a:stretch>
                <a:fillRect/>
              </a:stretch>
            </p:blipFill>
            <p:spPr>
              <a:xfrm>
                <a:off x="6396969" y="5861119"/>
                <a:ext cx="5277310" cy="475588"/>
              </a:xfrm>
              <a:prstGeom prst="rect">
                <a:avLst/>
              </a:prstGeom>
            </p:spPr>
          </p:pic>
        </p:grpSp>
        <p:sp>
          <p:nvSpPr>
            <p:cNvPr id="97" name="Rectangle: Rounded Corners 96"/>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endParaRPr lang="en-US" sz="1200" dirty="0"/>
          </a:p>
        </p:txBody>
      </p:sp>
      <p:sp>
        <p:nvSpPr>
          <p:cNvPr id="99" name="Oval 98"/>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endParaRPr lang="en-US" sz="1200" dirty="0"/>
          </a:p>
        </p:txBody>
      </p:sp>
      <p:sp>
        <p:nvSpPr>
          <p:cNvPr id="105" name="Oval 104"/>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endParaRPr lang="en-US" sz="1200" dirty="0"/>
          </a:p>
        </p:txBody>
      </p:sp>
      <p:sp>
        <p:nvSpPr>
          <p:cNvPr id="106" name="Oval 105"/>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endParaRPr lang="en-US" sz="1200" dirty="0"/>
          </a:p>
        </p:txBody>
      </p:sp>
      <p:grpSp>
        <p:nvGrpSpPr>
          <p:cNvPr id="9" name="Group 8"/>
          <p:cNvGrpSpPr/>
          <p:nvPr/>
        </p:nvGrpSpPr>
        <p:grpSpPr>
          <a:xfrm>
            <a:off x="129947" y="2051718"/>
            <a:ext cx="5423684" cy="4329610"/>
            <a:chOff x="129947" y="2051718"/>
            <a:chExt cx="5423684" cy="4329610"/>
          </a:xfrm>
        </p:grpSpPr>
        <p:grpSp>
          <p:nvGrpSpPr>
            <p:cNvPr id="7" name="Group 6"/>
            <p:cNvGrpSpPr/>
            <p:nvPr/>
          </p:nvGrpSpPr>
          <p:grpSpPr>
            <a:xfrm>
              <a:off x="129947" y="2051718"/>
              <a:ext cx="5416362" cy="664572"/>
              <a:chOff x="137269" y="2051718"/>
              <a:chExt cx="5694211" cy="664572"/>
            </a:xfrm>
          </p:grpSpPr>
          <p:sp>
            <p:nvSpPr>
              <p:cNvPr id="64" name="Rectangle: Rounded Corners 63"/>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Convert the response to a .json file then to a Pandas DataFrame</a:t>
                </a:r>
                <a:endParaRPr lang="en-US" sz="1200" dirty="0">
                  <a:solidFill>
                    <a:schemeClr val="tx1"/>
                  </a:solidFill>
                </a:endParaRPr>
              </a:p>
            </p:txBody>
          </p:sp>
          <p:sp>
            <p:nvSpPr>
              <p:cNvPr id="65" name="Oval 64"/>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endParaRPr lang="en-US" sz="1200" dirty="0"/>
              </a:p>
            </p:txBody>
          </p:sp>
        </p:grpSp>
        <p:grpSp>
          <p:nvGrpSpPr>
            <p:cNvPr id="71" name="Group 70"/>
            <p:cNvGrpSpPr/>
            <p:nvPr/>
          </p:nvGrpSpPr>
          <p:grpSpPr>
            <a:xfrm>
              <a:off x="129947" y="3035878"/>
              <a:ext cx="5423684" cy="1099636"/>
              <a:chOff x="137269" y="2051718"/>
              <a:chExt cx="5423684" cy="1099636"/>
            </a:xfrm>
          </p:grpSpPr>
          <p:sp>
            <p:nvSpPr>
              <p:cNvPr id="72" name="Rectangle: Rounded Corners 71"/>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endParaRPr lang="en-GB" sz="1200" dirty="0">
                  <a:solidFill>
                    <a:schemeClr val="accent1"/>
                  </a:solidFill>
                </a:endParaRPr>
              </a:p>
              <a:p>
                <a:pPr marL="285750" indent="-285750">
                  <a:buFont typeface="Arial" panose="020B0604020202020204" pitchFamily="34" charset="0"/>
                  <a:buChar char="•"/>
                </a:pPr>
                <a:r>
                  <a:rPr lang="en-GB" sz="1200" dirty="0">
                    <a:solidFill>
                      <a:schemeClr val="tx1"/>
                    </a:solidFill>
                  </a:rPr>
                  <a:t>Define lists for data to be stored in</a:t>
                </a:r>
                <a:endParaRPr lang="en-GB" sz="1200" dirty="0">
                  <a:solidFill>
                    <a:schemeClr val="tx1"/>
                  </a:solidFill>
                </a:endParaRP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endParaRPr lang="en-GB" sz="1200" dirty="0">
                  <a:solidFill>
                    <a:schemeClr val="tx1"/>
                  </a:solidFill>
                </a:endParaRP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endParaRPr lang="en-GB" sz="1200" dirty="0">
                  <a:solidFill>
                    <a:schemeClr val="tx1"/>
                  </a:solidFill>
                </a:endParaRPr>
              </a:p>
            </p:txBody>
          </p:sp>
          <p:sp>
            <p:nvSpPr>
              <p:cNvPr id="73" name="Oval 72"/>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endParaRPr lang="en-US" sz="1200" dirty="0"/>
              </a:p>
            </p:txBody>
          </p:sp>
        </p:grpSp>
        <p:grpSp>
          <p:nvGrpSpPr>
            <p:cNvPr id="74" name="Group 73"/>
            <p:cNvGrpSpPr/>
            <p:nvPr/>
          </p:nvGrpSpPr>
          <p:grpSpPr>
            <a:xfrm>
              <a:off x="129947" y="4455102"/>
              <a:ext cx="5423684" cy="507002"/>
              <a:chOff x="137269" y="2051718"/>
              <a:chExt cx="5423684" cy="507002"/>
            </a:xfrm>
          </p:grpSpPr>
          <p:sp>
            <p:nvSpPr>
              <p:cNvPr id="75" name="Rectangle: Rounded Corners 74"/>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endParaRPr lang="en-GB" sz="1200" dirty="0">
                  <a:solidFill>
                    <a:schemeClr val="tx1"/>
                  </a:solidFill>
                </a:endParaRPr>
              </a:p>
            </p:txBody>
          </p:sp>
          <p:sp>
            <p:nvSpPr>
              <p:cNvPr id="76" name="Oval 75"/>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endParaRPr lang="en-US" sz="1200" dirty="0"/>
              </a:p>
            </p:txBody>
          </p:sp>
        </p:grpSp>
        <p:grpSp>
          <p:nvGrpSpPr>
            <p:cNvPr id="77" name="Group 76"/>
            <p:cNvGrpSpPr/>
            <p:nvPr/>
          </p:nvGrpSpPr>
          <p:grpSpPr>
            <a:xfrm>
              <a:off x="129947" y="5281692"/>
              <a:ext cx="5423684" cy="1099636"/>
              <a:chOff x="137269" y="2051718"/>
              <a:chExt cx="5423684" cy="1099636"/>
            </a:xfrm>
          </p:grpSpPr>
          <p:sp>
            <p:nvSpPr>
              <p:cNvPr id="78" name="Rectangle: Rounded Corners 77"/>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endParaRPr lang="en-GB" sz="1200" dirty="0">
                  <a:solidFill>
                    <a:schemeClr val="tx1"/>
                  </a:solidFill>
                </a:endParaRPr>
              </a:p>
              <a:p>
                <a:pPr marL="285750" indent="-285750">
                  <a:buFont typeface="Arial" panose="020B0604020202020204" pitchFamily="34" charset="0"/>
                  <a:buChar char="•"/>
                </a:pPr>
                <a:r>
                  <a:rPr lang="en-GB" sz="1200" dirty="0">
                    <a:solidFill>
                      <a:schemeClr val="tx1"/>
                    </a:solidFill>
                  </a:rPr>
                  <a:t>Reset the FlightNumber column</a:t>
                </a:r>
                <a:endParaRPr lang="en-GB" sz="1200" dirty="0">
                  <a:solidFill>
                    <a:schemeClr val="tx1"/>
                  </a:solidFill>
                </a:endParaRP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endParaRPr lang="en-GB" sz="1200" dirty="0">
                  <a:solidFill>
                    <a:schemeClr val="tx1"/>
                  </a:solidFill>
                </a:endParaRPr>
              </a:p>
            </p:txBody>
          </p:sp>
          <p:sp>
            <p:nvSpPr>
              <p:cNvPr id="79" name="Oval 78"/>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endParaRPr lang="en-US" sz="1200" dirty="0"/>
              </a:p>
            </p:txBody>
          </p:sp>
        </p:grpSp>
      </p:grpSp>
      <p:sp>
        <p:nvSpPr>
          <p:cNvPr id="81" name="TextBox 80"/>
          <p:cNvSpPr txBox="1"/>
          <p:nvPr/>
        </p:nvSpPr>
        <p:spPr>
          <a:xfrm>
            <a:off x="11064552" y="6487452"/>
            <a:ext cx="894797" cy="253916"/>
          </a:xfrm>
          <a:prstGeom prst="rect">
            <a:avLst/>
          </a:prstGeom>
          <a:noFill/>
        </p:spPr>
        <p:txBody>
          <a:bodyPr wrap="none" rtlCol="0">
            <a:spAutoFit/>
          </a:bodyPr>
          <a:lstStyle/>
          <a:p>
            <a:r>
              <a:rPr lang="en-GB" sz="1000" dirty="0">
                <a:hlinkClick r:id="rId11"/>
              </a:rPr>
              <a:t>GitHub Link</a:t>
            </a:r>
            <a:endParaRPr lang="en-GB"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p:cNvGrpSpPr/>
          <p:nvPr/>
        </p:nvGrpSpPr>
        <p:grpSpPr>
          <a:xfrm>
            <a:off x="5916030" y="862533"/>
            <a:ext cx="5856554" cy="920721"/>
            <a:chOff x="5916030" y="862533"/>
            <a:chExt cx="5856554" cy="920721"/>
          </a:xfrm>
        </p:grpSpPr>
        <p:grpSp>
          <p:nvGrpSpPr>
            <p:cNvPr id="55" name="Group 54"/>
            <p:cNvGrpSpPr/>
            <p:nvPr/>
          </p:nvGrpSpPr>
          <p:grpSpPr>
            <a:xfrm>
              <a:off x="6168008" y="980728"/>
              <a:ext cx="5604576" cy="802526"/>
              <a:chOff x="6192442" y="859995"/>
              <a:chExt cx="5952229" cy="846406"/>
            </a:xfrm>
          </p:grpSpPr>
          <p:pic>
            <p:nvPicPr>
              <p:cNvPr id="18" name="Picture 17"/>
              <p:cNvPicPr>
                <a:picLocks noChangeAspect="1"/>
              </p:cNvPicPr>
              <p:nvPr/>
            </p:nvPicPr>
            <p:blipFill rotWithShape="1">
              <a:blip r:embed="rId1"/>
              <a:srcRect l="3419"/>
              <a:stretch>
                <a:fillRect/>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a:blip r:embed="rId2"/>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endParaRPr lang="en-US" sz="1200" dirty="0"/>
            </a:p>
          </p:txBody>
        </p:sp>
      </p:grpSp>
      <p:grpSp>
        <p:nvGrpSpPr>
          <p:cNvPr id="56" name="Group 55"/>
          <p:cNvGrpSpPr/>
          <p:nvPr/>
        </p:nvGrpSpPr>
        <p:grpSpPr>
          <a:xfrm>
            <a:off x="8013015" y="2055091"/>
            <a:ext cx="1849112" cy="310813"/>
            <a:chOff x="7926045" y="1949064"/>
            <a:chExt cx="1963813" cy="327808"/>
          </a:xfrm>
        </p:grpSpPr>
        <p:pic>
          <p:nvPicPr>
            <p:cNvPr id="39" name="Picture 38"/>
            <p:cNvPicPr>
              <a:picLocks noChangeAspect="1"/>
            </p:cNvPicPr>
            <p:nvPr/>
          </p:nvPicPr>
          <p:blipFill>
            <a:blip r:embed="rId3"/>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p:cNvPicPr>
              <a:picLocks noChangeAspect="1"/>
            </p:cNvPicPr>
            <p:nvPr/>
          </p:nvPicPr>
          <p:blipFill>
            <a:blip r:embed="rId4"/>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endParaRPr lang="en-US" sz="1200" dirty="0"/>
          </a:p>
        </p:txBody>
      </p:sp>
      <p:pic>
        <p:nvPicPr>
          <p:cNvPr id="50" name="Picture 49"/>
          <p:cNvPicPr>
            <a:picLocks noChangeAspect="1"/>
          </p:cNvPicPr>
          <p:nvPr/>
        </p:nvPicPr>
        <p:blipFill>
          <a:blip r:embed="rId5"/>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endParaRPr lang="en-US" sz="1200" dirty="0"/>
          </a:p>
        </p:txBody>
      </p:sp>
      <p:grpSp>
        <p:nvGrpSpPr>
          <p:cNvPr id="86" name="Group 85"/>
          <p:cNvGrpSpPr/>
          <p:nvPr/>
        </p:nvGrpSpPr>
        <p:grpSpPr>
          <a:xfrm>
            <a:off x="7098509" y="3981008"/>
            <a:ext cx="3575653" cy="2361807"/>
            <a:chOff x="7200949" y="4000329"/>
            <a:chExt cx="3575653" cy="2361807"/>
          </a:xfrm>
        </p:grpSpPr>
        <p:pic>
          <p:nvPicPr>
            <p:cNvPr id="52" name="Picture 51"/>
            <p:cNvPicPr>
              <a:picLocks noChangeAspect="1"/>
            </p:cNvPicPr>
            <p:nvPr/>
          </p:nvPicPr>
          <p:blipFill>
            <a:blip r:embed="rId6"/>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endParaRPr lang="en-US" sz="1200" dirty="0"/>
            </a:p>
          </p:txBody>
        </p:sp>
      </p:grpSp>
      <p:grpSp>
        <p:nvGrpSpPr>
          <p:cNvPr id="83" name="Group 82"/>
          <p:cNvGrpSpPr/>
          <p:nvPr/>
        </p:nvGrpSpPr>
        <p:grpSpPr>
          <a:xfrm>
            <a:off x="7990438" y="6453336"/>
            <a:ext cx="1791794" cy="351360"/>
            <a:chOff x="8120630" y="6390008"/>
            <a:chExt cx="1791794" cy="351360"/>
          </a:xfrm>
        </p:grpSpPr>
        <p:pic>
          <p:nvPicPr>
            <p:cNvPr id="54" name="Picture 53"/>
            <p:cNvPicPr>
              <a:picLocks noChangeAspect="1"/>
            </p:cNvPicPr>
            <p:nvPr/>
          </p:nvPicPr>
          <p:blipFill>
            <a:blip r:embed="rId7"/>
            <a:stretch>
              <a:fillRect/>
            </a:stretch>
          </p:blipFill>
          <p:spPr>
            <a:xfrm>
              <a:off x="8301903" y="6528412"/>
              <a:ext cx="1539839" cy="212956"/>
            </a:xfrm>
            <a:prstGeom prst="rect">
              <a:avLst/>
            </a:prstGeom>
          </p:spPr>
        </p:pic>
        <p:sp>
          <p:nvSpPr>
            <p:cNvPr id="81" name="Rectangle: Rounded Corners 80"/>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endParaRPr lang="en-US" sz="1200" dirty="0"/>
            </a:p>
          </p:txBody>
        </p:sp>
      </p:grpSp>
      <p:grpSp>
        <p:nvGrpSpPr>
          <p:cNvPr id="88" name="Group 87"/>
          <p:cNvGrpSpPr/>
          <p:nvPr/>
        </p:nvGrpSpPr>
        <p:grpSpPr>
          <a:xfrm>
            <a:off x="98387" y="2051718"/>
            <a:ext cx="5416362" cy="664572"/>
            <a:chOff x="137269" y="2051718"/>
            <a:chExt cx="5694211" cy="664572"/>
          </a:xfrm>
        </p:grpSpPr>
        <p:sp>
          <p:nvSpPr>
            <p:cNvPr id="98" name="Rectangle: Rounded Corners 97"/>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endParaRPr lang="en-GB" sz="1200" dirty="0">
                <a:solidFill>
                  <a:schemeClr val="tx1"/>
                </a:solidFill>
              </a:endParaRPr>
            </a:p>
            <a:p>
              <a:pPr marL="285750" indent="-285750">
                <a:buFont typeface="Arial" panose="020B0604020202020204" pitchFamily="34" charset="0"/>
                <a:buChar char="•"/>
              </a:pPr>
              <a:r>
                <a:rPr lang="en-GB" sz="1200" dirty="0">
                  <a:solidFill>
                    <a:schemeClr val="tx1"/>
                  </a:solidFill>
                </a:rPr>
                <a:t>Assign the response to an object</a:t>
              </a:r>
              <a:endParaRPr lang="en-GB" sz="1200" dirty="0">
                <a:solidFill>
                  <a:schemeClr val="tx1"/>
                </a:solidFill>
              </a:endParaRPr>
            </a:p>
          </p:txBody>
        </p:sp>
        <p:sp>
          <p:nvSpPr>
            <p:cNvPr id="99" name="Oval 98"/>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endParaRPr lang="en-US" sz="1200" dirty="0"/>
            </a:p>
          </p:txBody>
        </p:sp>
      </p:grpSp>
      <p:grpSp>
        <p:nvGrpSpPr>
          <p:cNvPr id="89" name="Group 88"/>
          <p:cNvGrpSpPr/>
          <p:nvPr/>
        </p:nvGrpSpPr>
        <p:grpSpPr>
          <a:xfrm>
            <a:off x="98387" y="2952032"/>
            <a:ext cx="5423684" cy="664574"/>
            <a:chOff x="137269" y="2051718"/>
            <a:chExt cx="5423684" cy="664574"/>
          </a:xfrm>
        </p:grpSpPr>
        <p:sp>
          <p:nvSpPr>
            <p:cNvPr id="96" name="Rectangle: Rounded Corners 95"/>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endParaRPr lang="en-GB" sz="1200" dirty="0">
                <a:solidFill>
                  <a:schemeClr val="tx1"/>
                </a:solidFill>
              </a:endParaRPr>
            </a:p>
            <a:p>
              <a:pPr marL="285750" indent="-285750">
                <a:buFont typeface="Arial" panose="020B0604020202020204" pitchFamily="34" charset="0"/>
                <a:buChar char="•"/>
              </a:pPr>
              <a:r>
                <a:rPr lang="en-GB" sz="1200" dirty="0">
                  <a:solidFill>
                    <a:schemeClr val="tx1"/>
                  </a:solidFill>
                </a:rPr>
                <a:t>Find all tables within the HTML page</a:t>
              </a:r>
              <a:endParaRPr lang="en-GB" sz="1200" dirty="0">
                <a:solidFill>
                  <a:schemeClr val="tx1"/>
                </a:solidFill>
              </a:endParaRPr>
            </a:p>
          </p:txBody>
        </p:sp>
        <p:sp>
          <p:nvSpPr>
            <p:cNvPr id="97" name="Oval 96"/>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endParaRPr lang="en-US" sz="1200" dirty="0"/>
            </a:p>
          </p:txBody>
        </p:sp>
      </p:grpSp>
      <p:grpSp>
        <p:nvGrpSpPr>
          <p:cNvPr id="90" name="Group 89"/>
          <p:cNvGrpSpPr/>
          <p:nvPr/>
        </p:nvGrpSpPr>
        <p:grpSpPr>
          <a:xfrm>
            <a:off x="98387" y="4752664"/>
            <a:ext cx="5423684" cy="885920"/>
            <a:chOff x="137269" y="2051718"/>
            <a:chExt cx="5423684" cy="885920"/>
          </a:xfrm>
        </p:grpSpPr>
        <p:sp>
          <p:nvSpPr>
            <p:cNvPr id="94" name="Rectangle: Rounded Corners 93"/>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endParaRPr lang="en-GB" sz="1200" dirty="0">
                <a:solidFill>
                  <a:schemeClr val="tx1"/>
                </a:solidFill>
              </a:endParaRP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endParaRPr lang="en-GB" sz="1200" dirty="0">
                <a:solidFill>
                  <a:schemeClr val="tx1"/>
                </a:solidFill>
              </a:endParaRPr>
            </a:p>
          </p:txBody>
        </p:sp>
        <p:sp>
          <p:nvSpPr>
            <p:cNvPr id="95" name="Oval 94"/>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endParaRPr lang="en-US" sz="1200" dirty="0"/>
            </a:p>
          </p:txBody>
        </p:sp>
      </p:grpSp>
      <p:grpSp>
        <p:nvGrpSpPr>
          <p:cNvPr id="91" name="Group 90"/>
          <p:cNvGrpSpPr/>
          <p:nvPr/>
        </p:nvGrpSpPr>
        <p:grpSpPr>
          <a:xfrm>
            <a:off x="98387" y="5874326"/>
            <a:ext cx="5423684" cy="507002"/>
            <a:chOff x="137269" y="2051718"/>
            <a:chExt cx="5423684" cy="507002"/>
          </a:xfrm>
        </p:grpSpPr>
        <p:sp>
          <p:nvSpPr>
            <p:cNvPr id="92" name="Rectangle: Rounded Corners 91"/>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endParaRPr lang="en-GB" sz="1200" dirty="0">
                <a:solidFill>
                  <a:schemeClr val="tx1"/>
                </a:solidFill>
              </a:endParaRPr>
            </a:p>
          </p:txBody>
        </p:sp>
        <p:sp>
          <p:nvSpPr>
            <p:cNvPr id="93" name="Oval 92"/>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endParaRPr lang="en-US" sz="1200" dirty="0"/>
            </a:p>
          </p:txBody>
        </p:sp>
      </p:grpSp>
      <p:grpSp>
        <p:nvGrpSpPr>
          <p:cNvPr id="100" name="Group 99"/>
          <p:cNvGrpSpPr/>
          <p:nvPr/>
        </p:nvGrpSpPr>
        <p:grpSpPr>
          <a:xfrm>
            <a:off x="98387" y="3852348"/>
            <a:ext cx="5423684" cy="664574"/>
            <a:chOff x="137269" y="2051718"/>
            <a:chExt cx="5423684" cy="664574"/>
          </a:xfrm>
        </p:grpSpPr>
        <p:sp>
          <p:nvSpPr>
            <p:cNvPr id="101" name="Rectangle: Rounded Corners 100"/>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endParaRPr lang="en-GB" sz="1200" dirty="0">
                <a:solidFill>
                  <a:schemeClr val="tx1"/>
                </a:solidFill>
              </a:endParaRPr>
            </a:p>
          </p:txBody>
        </p:sp>
        <p:sp>
          <p:nvSpPr>
            <p:cNvPr id="102" name="Oval 101"/>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endParaRPr lang="en-US" sz="1200" dirty="0"/>
            </a:p>
          </p:txBody>
        </p:sp>
      </p:grpSp>
      <p:sp>
        <p:nvSpPr>
          <p:cNvPr id="104" name="TextBox 103"/>
          <p:cNvSpPr txBox="1"/>
          <p:nvPr/>
        </p:nvSpPr>
        <p:spPr>
          <a:xfrm>
            <a:off x="11064552" y="6487452"/>
            <a:ext cx="894797" cy="253916"/>
          </a:xfrm>
          <a:prstGeom prst="rect">
            <a:avLst/>
          </a:prstGeom>
          <a:noFill/>
        </p:spPr>
        <p:txBody>
          <a:bodyPr wrap="none" rtlCol="0">
            <a:spAutoFit/>
          </a:bodyPr>
          <a:lstStyle/>
          <a:p>
            <a:r>
              <a:rPr lang="en-GB" sz="1000" dirty="0">
                <a:hlinkClick r:id="rId8"/>
              </a:rPr>
              <a:t>GitHub Link</a:t>
            </a:r>
            <a:endParaRPr lang="en-GB" sz="1000" dirty="0"/>
          </a:p>
        </p:txBody>
      </p:sp>
      <p:sp>
        <p:nvSpPr>
          <p:cNvPr id="62" name="Rectangle: Rounded Corners 61"/>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endParaRPr lang="en-GB" sz="1600" dirty="0">
              <a:solidFill>
                <a:schemeClr val="bg1"/>
              </a:solidFill>
            </a:endParaRP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endParaRPr lang="en-GB" sz="1400" dirty="0">
              <a:solidFill>
                <a:schemeClr val="bg1"/>
              </a:solidFill>
            </a:endParaRP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endParaRPr lang="en-GB" sz="1600" dirty="0"/>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endParaRPr lang="en-GB" sz="1400" dirty="0"/>
          </a:p>
          <a:p>
            <a:pPr marL="520700" lvl="1" indent="-342900">
              <a:buFont typeface="+mj-lt"/>
              <a:buAutoNum type="arabicPeriod"/>
            </a:pPr>
            <a:r>
              <a:rPr lang="en-GB" sz="1200" dirty="0"/>
              <a:t>Number of launches on each site</a:t>
            </a:r>
            <a:endParaRPr lang="en-GB" sz="1200" dirty="0"/>
          </a:p>
          <a:p>
            <a:pPr marL="520700" lvl="1" indent="-342900">
              <a:buFont typeface="+mj-lt"/>
              <a:buAutoNum type="arabicPeriod"/>
            </a:pPr>
            <a:r>
              <a:rPr lang="en-GB" sz="1200" dirty="0"/>
              <a:t>Number and occurrence of each orbit</a:t>
            </a:r>
            <a:endParaRPr lang="en-GB" sz="1200" dirty="0"/>
          </a:p>
          <a:p>
            <a:pPr marL="520700" lvl="1" indent="-342900">
              <a:buFont typeface="+mj-lt"/>
              <a:buAutoNum type="arabicPeriod"/>
            </a:pPr>
            <a:r>
              <a:rPr lang="en-GB" sz="1200" dirty="0"/>
              <a:t>Number and occurrence of landing outcome per orbit type</a:t>
            </a: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p:cNvPicPr>
            <a:picLocks noChangeAspect="1"/>
          </p:cNvPicPr>
          <p:nvPr/>
        </p:nvPicPr>
        <p:blipFill rotWithShape="1">
          <a:blip r:embed="rId1"/>
          <a:srcRect l="9729" t="12200" r="13202" b="4851"/>
          <a:stretch>
            <a:fillRect/>
          </a:stretch>
        </p:blipFill>
        <p:spPr>
          <a:xfrm>
            <a:off x="551384" y="2852936"/>
            <a:ext cx="2480184" cy="1765176"/>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2"/>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p:cNvPicPr>
            <a:picLocks noChangeAspect="1"/>
          </p:cNvPicPr>
          <p:nvPr/>
        </p:nvPicPr>
        <p:blipFill>
          <a:blip r:embed="rId3"/>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p:cNvPicPr>
            <a:picLocks noChangeAspect="1"/>
          </p:cNvPicPr>
          <p:nvPr/>
        </p:nvPicPr>
        <p:blipFill>
          <a:blip r:embed="rId4"/>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endParaRPr lang="en-US" sz="1200" dirty="0"/>
          </a:p>
        </p:txBody>
      </p:sp>
      <p:sp>
        <p:nvSpPr>
          <p:cNvPr id="37" name="Oval 36"/>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endParaRPr lang="en-US" sz="1200" dirty="0"/>
          </a:p>
        </p:txBody>
      </p:sp>
      <p:sp>
        <p:nvSpPr>
          <p:cNvPr id="38" name="Oval 37"/>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endParaRPr lang="en-US" sz="1200" dirty="0"/>
          </a:p>
        </p:txBody>
      </p:sp>
      <p:sp>
        <p:nvSpPr>
          <p:cNvPr id="40" name="TextBox 39"/>
          <p:cNvSpPr txBox="1"/>
          <p:nvPr/>
        </p:nvSpPr>
        <p:spPr>
          <a:xfrm>
            <a:off x="11064552" y="6487452"/>
            <a:ext cx="894797" cy="253916"/>
          </a:xfrm>
          <a:prstGeom prst="rect">
            <a:avLst/>
          </a:prstGeom>
          <a:noFill/>
        </p:spPr>
        <p:txBody>
          <a:bodyPr wrap="none" rtlCol="0">
            <a:spAutoFit/>
          </a:bodyPr>
          <a:lstStyle/>
          <a:p>
            <a:r>
              <a:rPr lang="en-GB" sz="1000" dirty="0">
                <a:hlinkClick r:id="rId5"/>
              </a:rPr>
              <a:t>GitHub Link</a:t>
            </a:r>
            <a:endParaRPr lang="en-GB"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endParaRPr lang="en-GB" sz="1600" dirty="0">
              <a:solidFill>
                <a:schemeClr val="bg1"/>
              </a:solidFill>
            </a:endParaRP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endParaRPr lang="en-GB" sz="1400" dirty="0"/>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endParaRPr lang="en-GB" sz="1200" dirty="0"/>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endParaRPr lang="en-GB" sz="1200" dirty="0"/>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endParaRPr lang="en-GB" sz="1200" dirty="0"/>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endParaRPr lang="en-GB" sz="1200" dirty="0"/>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endParaRPr lang="en-GB" sz="1200" dirty="0"/>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endParaRPr lang="en-GB" sz="1200" dirty="0"/>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endParaRPr lang="en-GB" sz="1200" dirty="0"/>
          </a:p>
          <a:p>
            <a:pPr marL="520700" lvl="1" indent="-342900"/>
            <a:endParaRPr lang="en-GB" sz="1200" dirty="0"/>
          </a:p>
          <a:p>
            <a:pPr lvl="1" indent="0">
              <a:buNone/>
            </a:pPr>
            <a:r>
              <a:rPr lang="en-GB" sz="1600" dirty="0"/>
              <a:t>Data Wrangling:</a:t>
            </a:r>
            <a:endParaRPr lang="en-GB" sz="1600" dirty="0"/>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endParaRPr lang="en-GB" sz="1400" dirty="0"/>
          </a:p>
          <a:p>
            <a:pPr marL="285750" indent="-285750">
              <a:buFont typeface="Arial" panose="020B0604020202020204" pitchFamily="34" charset="0"/>
              <a:buChar char="•"/>
            </a:pPr>
            <a:r>
              <a:rPr lang="en-GB" sz="1400" dirty="0"/>
              <a:t>This is done by:</a:t>
            </a:r>
            <a:endParaRPr lang="en-GB" sz="1400" dirty="0"/>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endParaRPr lang="en-GB" sz="1200" dirty="0">
              <a:solidFill>
                <a:srgbClr val="61AFEF"/>
              </a:solidFill>
              <a:latin typeface="Consolas" panose="020B0609020204030204" pitchFamily="49" charset="0"/>
            </a:endParaRP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endParaRPr lang="en-GB" sz="1200" dirty="0"/>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endParaRPr lang="en-GB" sz="1200" dirty="0">
              <a:solidFill>
                <a:srgbClr val="61AFEF"/>
              </a:solidFill>
              <a:latin typeface="Consolas" panose="020B0609020204030204" pitchFamily="49" charset="0"/>
            </a:endParaRPr>
          </a:p>
          <a:p>
            <a:pPr marL="463550" lvl="1" indent="-285750">
              <a:buFont typeface="+mj-lt"/>
              <a:buAutoNum type="arabicPeriod"/>
            </a:pPr>
            <a:r>
              <a:rPr lang="en-GB" sz="1200" dirty="0"/>
              <a:t>Export the DataFrame as a .csv file.</a:t>
            </a:r>
            <a:endParaRPr lang="en-GB" sz="1200" dirty="0"/>
          </a:p>
        </p:txBody>
      </p:sp>
      <p:pic>
        <p:nvPicPr>
          <p:cNvPr id="15" name="Picture 14"/>
          <p:cNvPicPr>
            <a:picLocks noChangeAspect="1"/>
          </p:cNvPicPr>
          <p:nvPr/>
        </p:nvPicPr>
        <p:blipFill>
          <a:blip r:embed="rId1"/>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p:cNvPicPr>
            <a:picLocks noChangeAspect="1"/>
          </p:cNvPicPr>
          <p:nvPr/>
        </p:nvPicPr>
        <p:blipFill>
          <a:blip r:embed="rId2"/>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p:cNvPicPr>
            <a:picLocks noChangeAspect="1"/>
          </p:cNvPicPr>
          <p:nvPr/>
        </p:nvPicPr>
        <p:blipFill>
          <a:blip r:embed="rId3"/>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p:cNvPicPr>
            <a:picLocks noChangeAspect="1"/>
          </p:cNvPicPr>
          <p:nvPr/>
        </p:nvPicPr>
        <p:blipFill>
          <a:blip r:embed="rId4"/>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endParaRPr lang="en-US" sz="1200" dirty="0"/>
          </a:p>
        </p:txBody>
      </p:sp>
      <p:sp>
        <p:nvSpPr>
          <p:cNvPr id="30" name="Oval 29"/>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endParaRPr lang="en-US" sz="1200" dirty="0"/>
          </a:p>
        </p:txBody>
      </p:sp>
      <p:sp>
        <p:nvSpPr>
          <p:cNvPr id="31" name="Oval 30"/>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endParaRPr lang="en-US" sz="1200" dirty="0"/>
          </a:p>
        </p:txBody>
      </p:sp>
      <p:sp>
        <p:nvSpPr>
          <p:cNvPr id="32" name="Oval 31"/>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endParaRPr lang="en-US" sz="1200" dirty="0"/>
          </a:p>
        </p:txBody>
      </p:sp>
      <p:sp>
        <p:nvSpPr>
          <p:cNvPr id="35" name="TextBox 34"/>
          <p:cNvSpPr txBox="1"/>
          <p:nvPr/>
        </p:nvSpPr>
        <p:spPr>
          <a:xfrm>
            <a:off x="11064552" y="6487452"/>
            <a:ext cx="894797" cy="253916"/>
          </a:xfrm>
          <a:prstGeom prst="rect">
            <a:avLst/>
          </a:prstGeom>
          <a:noFill/>
        </p:spPr>
        <p:txBody>
          <a:bodyPr wrap="none" rtlCol="0">
            <a:spAutoFit/>
          </a:bodyPr>
          <a:lstStyle/>
          <a:p>
            <a:r>
              <a:rPr lang="en-GB" sz="1000" dirty="0">
                <a:hlinkClick r:id="rId5"/>
              </a:rPr>
              <a:t>GitHub Link</a:t>
            </a:r>
            <a:endParaRPr lang="en-GB" sz="1000" dirty="0"/>
          </a:p>
        </p:txBody>
      </p:sp>
    </p:spTree>
  </p:cSld>
  <p:clrMapOvr>
    <a:masterClrMapping/>
  </p:clrMapOvr>
</p:sld>
</file>

<file path=ppt/tags/tag1.xml><?xml version="1.0" encoding="utf-8"?>
<p:tagLst xmlns:p="http://schemas.openxmlformats.org/presentationml/2006/main">
  <p:tag name="EE4P_AGENDAWIZARD" val="item_5bbaebe8-0d04-4666-8c7a-4849855572b9_Topic"/>
  <p:tag name="EE4P_AGENDAWIZARD_CONTENT" val="/Appendix"/>
  <p:tag name="EE4P_AGENDAWIZARD_PROPERTIES" val="94.0763/359.918/214.3228/29.08126"/>
</p:tagLst>
</file>

<file path=ppt/tags/tag10.xml><?xml version="1.0" encoding="utf-8"?>
<p:tagLst xmlns:p="http://schemas.openxmlformats.org/presentationml/2006/main">
  <p:tag name="EE4P_AGENDAWIZARD" val="item_4dcf1c06-1359-4dee-82c9-16807f40fc36_ItemNo"/>
  <p:tag name="EE4P_AGENDAWIZARD_CONTENT" val="/02"/>
  <p:tag name="EE4P_AGENDAWIZARD_PROPERTIES" val="32.0763/183.593/52/29.08126"/>
</p:tagLst>
</file>

<file path=ppt/tags/tag11.xml><?xml version="1.0" encoding="utf-8"?>
<p:tagLst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2.xml><?xml version="1.0" encoding="utf-8"?>
<p:tagLst xmlns:p="http://schemas.openxmlformats.org/presentationml/2006/main">
  <p:tag name="EE4P_AGENDAWIZARD" val="item_146861f8-915e-4237-805b-a1c57fedc195_ItemNo"/>
  <p:tag name="EE4P_AGENDAWIZARD_CONTENT" val="/01"/>
  <p:tag name="EE4P_AGENDAWIZARD_PROPERTIES" val="32.0763/139.5117/52/29.08126"/>
</p:tagLst>
</file>

<file path=ppt/tags/tag13.xml><?xml version="1.0" encoding="utf-8"?>
<p:tagLst xmlns:p="http://schemas.openxmlformats.org/presentationml/2006/main">
  <p:tag name="EE4P_AGENDAWIZARD" val="title"/>
</p:tagLst>
</file>

<file path=ppt/tags/tag14.xml><?xml version="1.0" encoding="utf-8"?>
<p:tagLst xmlns:p="http://schemas.openxmlformats.org/presentationml/2006/main">
  <p:tag name="EE4P_SLIDEID" val="9a15118f-2457-4e4f-8d58-1bccb311b8bc"/>
</p:tagLst>
</file>

<file path=ppt/tags/tag15.xml><?xml version="1.0" encoding="utf-8"?>
<p:tagLst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 name="KSO_WPP_MARK_KEY" val="d7d4c302-8d1f-45e7-ae7a-dd70599f4add"/>
  <p:tag name="COMMONDATA" val="eyJoZGlkIjoiM2RiNjg1OTU4NzM5Njk3OTY4ZDM5MzY1ZjcwMGQwOGMifQ=="/>
</p:tagLst>
</file>

<file path=ppt/tags/tag2.xml><?xml version="1.0" encoding="utf-8"?>
<p:tagLst xmlns:p="http://schemas.openxmlformats.org/presentationml/2006/main">
  <p:tag name="EE4P_AGENDAWIZARD" val="item_5bbaebe8-0d04-4666-8c7a-4849855572b9_ItemNo"/>
  <p:tag name="EE4P_AGENDAWIZARD_CONTENT" val="/06"/>
  <p:tag name="EE4P_AGENDAWIZARD_PROPERTIES" val="32.0763/359.918/52/29.08126"/>
</p:tagLst>
</file>

<file path=ppt/tags/tag3.xml><?xml version="1.0" encoding="utf-8"?>
<p:tagLst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4.xml><?xml version="1.0" encoding="utf-8"?>
<p:tagLst xmlns:p="http://schemas.openxmlformats.org/presentationml/2006/main">
  <p:tag name="EE4P_AGENDAWIZARD" val="item_5044af6b-4938-4d75-a0e9-47a5bdafd29b_ItemNo"/>
  <p:tag name="EE4P_AGENDAWIZARD_CONTENT" val="/05"/>
  <p:tag name="EE4P_AGENDAWIZARD_PROPERTIES" val="32.0763/315.8368/52/29.08126"/>
</p:tagLst>
</file>

<file path=ppt/tags/tag5.xml><?xml version="1.0" encoding="utf-8"?>
<p:tagLst xmlns:p="http://schemas.openxmlformats.org/presentationml/2006/main">
  <p:tag name="EE4P_AGENDAWIZARD" val="item_f262cb05-8f5f-4f6d-9a87-8fa499be5a9e_Topic"/>
  <p:tag name="EE4P_AGENDAWIZARD_CONTENT" val="/Results"/>
  <p:tag name="EE4P_AGENDAWIZARD_PROPERTIES" val="94.0763/271.7555/214.3228/29.08126"/>
</p:tagLst>
</file>

<file path=ppt/tags/tag6.xml><?xml version="1.0" encoding="utf-8"?>
<p:tagLst xmlns:p="http://schemas.openxmlformats.org/presentationml/2006/main">
  <p:tag name="EE4P_AGENDAWIZARD" val="item_f262cb05-8f5f-4f6d-9a87-8fa499be5a9e_ItemNo"/>
  <p:tag name="EE4P_AGENDAWIZARD_CONTENT" val="/04"/>
  <p:tag name="EE4P_AGENDAWIZARD_PROPERTIES" val="32.0763/271.7555/52/29.08126"/>
</p:tagLst>
</file>

<file path=ppt/tags/tag7.xml><?xml version="1.0" encoding="utf-8"?>
<p:tagLst xmlns:p="http://schemas.openxmlformats.org/presentationml/2006/main">
  <p:tag name="EE4P_AGENDAWIZARD" val="item_76c302db-66a8-4a9b-9234-fa18cbc2c64e_Topic"/>
  <p:tag name="EE4P_AGENDAWIZARD_CONTENT" val="/Methodology"/>
  <p:tag name="EE4P_AGENDAWIZARD_PROPERTIES" val="94.0763/227.6743/214.3228/29.08126"/>
</p:tagLst>
</file>

<file path=ppt/tags/tag8.xml><?xml version="1.0" encoding="utf-8"?>
<p:tagLst xmlns:p="http://schemas.openxmlformats.org/presentationml/2006/main">
  <p:tag name="EE4P_AGENDAWIZARD" val="item_76c302db-66a8-4a9b-9234-fa18cbc2c64e_ItemNo"/>
  <p:tag name="EE4P_AGENDAWIZARD_CONTENT" val="/03"/>
  <p:tag name="EE4P_AGENDAWIZARD_PROPERTIES" val="32.0763/227.6743/52/29.08126"/>
</p:tagLst>
</file>

<file path=ppt/tags/tag9.xml><?xml version="1.0" encoding="utf-8"?>
<p:tagLst xmlns:p="http://schemas.openxmlformats.org/presentationml/2006/main">
  <p:tag name="EE4P_AGENDAWIZARD" val="item_4dcf1c06-1359-4dee-82c9-16807f40fc36_Topic"/>
  <p:tag name="EE4P_AGENDAWIZARD_CONTENT" val="/Introduction"/>
  <p:tag name="EE4P_AGENDAWIZARD_PROPERTIES" val="94.0763/183.59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docProps/app.xml><?xml version="1.0" encoding="utf-8"?>
<Properties xmlns="http://schemas.openxmlformats.org/officeDocument/2006/extended-properties" xmlns:vt="http://schemas.openxmlformats.org/officeDocument/2006/docPropsVTypes">
  <TotalTime>0</TotalTime>
  <Words>19808</Words>
  <Application>WPS 演示</Application>
  <PresentationFormat>Widescreen</PresentationFormat>
  <Paragraphs>714</Paragraphs>
  <Slides>49</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49</vt:i4>
      </vt:variant>
    </vt:vector>
  </HeadingPairs>
  <TitlesOfParts>
    <vt:vector size="66" baseType="lpstr">
      <vt:lpstr>Arial</vt:lpstr>
      <vt:lpstr>宋体</vt:lpstr>
      <vt:lpstr>Wingdings</vt:lpstr>
      <vt:lpstr>Ubuntu</vt:lpstr>
      <vt:lpstr>Yu Gothic UI</vt:lpstr>
      <vt:lpstr>Verdana</vt:lpstr>
      <vt:lpstr>Ubuntu Light</vt:lpstr>
      <vt:lpstr>Yu Gothic UI Light</vt:lpstr>
      <vt:lpstr>Arial</vt:lpstr>
      <vt:lpstr>Ubuntu</vt:lpstr>
      <vt:lpstr>Segoe Print</vt:lpstr>
      <vt:lpstr>Consolas</vt:lpstr>
      <vt:lpstr>微软雅黑</vt:lpstr>
      <vt:lpstr>Arial Unicode MS</vt:lpstr>
      <vt:lpstr>Cambria Math</vt:lpstr>
      <vt:lpstr>Ubuntu Medium</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Capgemini</dc:creator>
  <dc:subject>Capgemini template</dc:subject>
  <cp:category>Enter Data Classification</cp:category>
  <cp:lastModifiedBy>崴舐蝄滜</cp:lastModifiedBy>
  <cp:revision>72</cp:revision>
  <cp:lastPrinted>2000-01-01T00:00:00Z</cp:lastPrinted>
  <dcterms:created xsi:type="dcterms:W3CDTF">2022-01-15T17:28:00Z</dcterms:created>
  <dcterms:modified xsi:type="dcterms:W3CDTF">2022-10-27T08:48:15Z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y fmtid="{D5CDD505-2E9C-101B-9397-08002B2CF9AE}" pid="3" name="ICV">
    <vt:lpwstr>C6D65FA4D8894349891421E81C979A9E</vt:lpwstr>
  </property>
  <property fmtid="{D5CDD505-2E9C-101B-9397-08002B2CF9AE}" pid="4" name="KSOProductBuildVer">
    <vt:lpwstr>2052-11.1.0.12598</vt:lpwstr>
  </property>
</Properties>
</file>